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2" r:id="rId19"/>
    <p:sldId id="273" r:id="rId20"/>
  </p:sldIdLst>
  <p:sldSz cx="14630400" cy="8229600"/>
  <p:notesSz cx="8229600" cy="14630400"/>
  <p:embeddedFontLst>
    <p:embeddedFont>
      <p:font typeface="Sora" charset="0"/>
      <p:regular r:id="rId22"/>
    </p:embeddedFont>
    <p:embeddedFont>
      <p:font typeface="Calibri" pitchFamily="34" charset="0"/>
      <p:regular r:id="rId23"/>
      <p:bold r:id="rId24"/>
      <p:italic r:id="rId25"/>
      <p:boldItalic r:id="rId26"/>
    </p:embeddedFont>
    <p:embeddedFont>
      <p:font typeface="Noto Sans TC" charset="-128"/>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a:prstGeom prst="rect">
            <a:avLst/>
          </a:prstGeom>
        </p:spPr>
      </p:sp>
      <p:sp>
        <p:nvSpPr>
          <p:cNvPr id="3" name="Notes Placeholder 2"/>
          <p:cNvSpPr>
            <a:spLocks noGrp="1"/>
          </p:cNvSpPr>
          <p:nvPr>
            <p:ph type="body" idx="1"/>
          </p:nvPr>
        </p:nvSpPr>
        <p:spPr>
          <a:xfrm>
            <a:off x="822325" y="6950075"/>
            <a:ext cx="6584950" cy="6583363"/>
          </a:xfrm>
          <a:prstGeom prst="rect">
            <a:avLst/>
          </a:prstGeom>
        </p:spPr>
        <p:txBody>
          <a:bodyPr/>
          <a:lstStyle/>
          <a:p>
            <a:endParaRPr lang="en-US" dirty="0"/>
          </a:p>
        </p:txBody>
      </p:sp>
      <p:sp>
        <p:nvSpPr>
          <p:cNvPr id="4" name="Slide Number Placeholder 3"/>
          <p:cNvSpPr>
            <a:spLocks noGrp="1"/>
          </p:cNvSpPr>
          <p:nvPr>
            <p:ph type="sldNum" sz="quarter" idx="10"/>
          </p:nvPr>
        </p:nvSpPr>
        <p:spPr>
          <a:xfrm>
            <a:off x="4660900" y="13896975"/>
            <a:ext cx="3567113" cy="730250"/>
          </a:xfrm>
          <a:prstGeom prst="rect">
            <a:avLst/>
          </a:prstGeom>
        </p:spPr>
        <p:txBody>
          <a:bodyPr/>
          <a:lstStyle/>
          <a:p>
            <a:fld id="{F7021451-1387-4CA6-816F-3879F97B5CBC}" type="slidenum">
              <a:rPr lang="en-US"/>
              <a:pPr/>
              <a:t>19</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897505"/>
            <a:ext cx="4869180" cy="2434590"/>
          </a:xfrm>
          <a:prstGeom prst="rect">
            <a:avLst/>
          </a:prstGeom>
        </p:spPr>
      </p:pic>
      <p:sp>
        <p:nvSpPr>
          <p:cNvPr id="4" name="Text 0"/>
          <p:cNvSpPr/>
          <p:nvPr/>
        </p:nvSpPr>
        <p:spPr>
          <a:xfrm>
            <a:off x="6350437" y="990243"/>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97B8FF"/>
                </a:solidFill>
                <a:latin typeface="Sora" pitchFamily="34" charset="0"/>
                <a:ea typeface="Sora" pitchFamily="34" charset="-122"/>
                <a:cs typeface="Sora" pitchFamily="34" charset="-120"/>
              </a:rPr>
              <a:t>Skin Cancer Classification Test</a:t>
            </a:r>
            <a:endParaRPr lang="en-US" sz="6700" dirty="0"/>
          </a:p>
        </p:txBody>
      </p:sp>
      <p:sp>
        <p:nvSpPr>
          <p:cNvPr id="5" name="Text 1"/>
          <p:cNvSpPr/>
          <p:nvPr/>
        </p:nvSpPr>
        <p:spPr>
          <a:xfrm>
            <a:off x="6350437" y="4554498"/>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This project aims to develop a robust machine learning model for classifying skin cancer using dermatoscopic images. The goal is to assist dermatologists in making quicker and more accurate diagnoses, ultimately leading to improved early detection and treatment of skin cancer.</a:t>
            </a:r>
            <a:endParaRPr lang="en-US" sz="1900" dirty="0"/>
          </a:p>
        </p:txBody>
      </p:sp>
      <p:sp>
        <p:nvSpPr>
          <p:cNvPr id="8" name="Text 3"/>
          <p:cNvSpPr/>
          <p:nvPr/>
        </p:nvSpPr>
        <p:spPr>
          <a:xfrm>
            <a:off x="12657591" y="6325214"/>
            <a:ext cx="1732002" cy="431959"/>
          </a:xfrm>
          <a:prstGeom prst="rect">
            <a:avLst/>
          </a:prstGeom>
          <a:noFill/>
          <a:ln/>
        </p:spPr>
        <p:txBody>
          <a:bodyPr wrap="none" lIns="0" tIns="0" rIns="0" bIns="0" rtlCol="0" anchor="t"/>
          <a:lstStyle/>
          <a:p>
            <a:pPr lvl="3" algn="r">
              <a:lnSpc>
                <a:spcPts val="3400"/>
              </a:lnSpc>
            </a:pPr>
            <a:r>
              <a:rPr lang="en-US" b="1" dirty="0" smtClean="0">
                <a:solidFill>
                  <a:srgbClr val="E0D6DE"/>
                </a:solidFill>
                <a:latin typeface="Noto Sans TC" pitchFamily="34" charset="0"/>
                <a:ea typeface="Noto Sans TC" pitchFamily="34" charset="-122"/>
                <a:cs typeface="Noto Sans TC" pitchFamily="34" charset="-120"/>
              </a:rPr>
              <a:t>Presented By:</a:t>
            </a:r>
          </a:p>
          <a:p>
            <a:pPr lvl="3" algn="r">
              <a:lnSpc>
                <a:spcPts val="3400"/>
              </a:lnSpc>
            </a:pPr>
            <a:r>
              <a:rPr lang="en-US" b="1" dirty="0" smtClean="0">
                <a:solidFill>
                  <a:srgbClr val="E0D6DE"/>
                </a:solidFill>
                <a:latin typeface="Noto Sans TC" pitchFamily="34" charset="0"/>
                <a:ea typeface="Noto Sans TC" pitchFamily="34" charset="-122"/>
                <a:cs typeface="Noto Sans TC" pitchFamily="34" charset="-120"/>
              </a:rPr>
              <a:t> M </a:t>
            </a:r>
            <a:r>
              <a:rPr lang="en-US" b="1" dirty="0" err="1" smtClean="0">
                <a:solidFill>
                  <a:srgbClr val="E0D6DE"/>
                </a:solidFill>
                <a:latin typeface="Noto Sans TC" pitchFamily="34" charset="0"/>
                <a:ea typeface="Noto Sans TC" pitchFamily="34" charset="-122"/>
                <a:cs typeface="Noto Sans TC" pitchFamily="34" charset="-120"/>
              </a:rPr>
              <a:t>Hanumantharao</a:t>
            </a:r>
            <a:r>
              <a:rPr lang="en-US" b="1" dirty="0" smtClean="0">
                <a:solidFill>
                  <a:srgbClr val="E0D6DE"/>
                </a:solidFill>
                <a:latin typeface="Noto Sans TC" pitchFamily="34" charset="0"/>
                <a:ea typeface="Noto Sans TC" pitchFamily="34" charset="-122"/>
                <a:cs typeface="Noto Sans TC" pitchFamily="34" charset="-120"/>
              </a:rPr>
              <a:t> 21BIT0487</a:t>
            </a:r>
          </a:p>
          <a:p>
            <a:pPr lvl="3" algn="r">
              <a:lnSpc>
                <a:spcPts val="3400"/>
              </a:lnSpc>
            </a:pPr>
            <a:r>
              <a:rPr lang="en-IN" b="1" dirty="0" err="1" smtClean="0">
                <a:solidFill>
                  <a:srgbClr val="E0D6DE"/>
                </a:solidFill>
                <a:latin typeface="Noto Sans TC" pitchFamily="34" charset="0"/>
                <a:ea typeface="Noto Sans TC" pitchFamily="34" charset="-122"/>
                <a:cs typeface="Noto Sans TC" pitchFamily="34" charset="-120"/>
              </a:rPr>
              <a:t>Navaneeth</a:t>
            </a:r>
            <a:r>
              <a:rPr lang="en-IN" b="1" dirty="0" smtClean="0">
                <a:solidFill>
                  <a:srgbClr val="E0D6DE"/>
                </a:solidFill>
                <a:latin typeface="Noto Sans TC" pitchFamily="34" charset="0"/>
                <a:ea typeface="Noto Sans TC" pitchFamily="34" charset="-122"/>
                <a:cs typeface="Noto Sans TC" pitchFamily="34" charset="-120"/>
              </a:rPr>
              <a:t> S 21BIT0464</a:t>
            </a:r>
            <a:endParaRPr lang="en-US" b="1" dirty="0" smtClean="0">
              <a:solidFill>
                <a:srgbClr val="E0D6DE"/>
              </a:solidFill>
              <a:latin typeface="Noto Sans TC" pitchFamily="34" charset="0"/>
              <a:ea typeface="Noto Sans TC" pitchFamily="34" charset="-122"/>
              <a:cs typeface="Noto Sans TC" pitchFamily="34" charset="-120"/>
            </a:endParaRPr>
          </a:p>
          <a:p>
            <a:pPr marL="0" indent="0" algn="l">
              <a:lnSpc>
                <a:spcPts val="3400"/>
              </a:lnSpc>
              <a:buNone/>
            </a:pPr>
            <a:endParaRPr lang="en-US" sz="2400" dirty="0"/>
          </a:p>
        </p:txBody>
      </p:sp>
      <p:sp>
        <p:nvSpPr>
          <p:cNvPr id="10" name="Rectangle 9"/>
          <p:cNvSpPr/>
          <p:nvPr/>
        </p:nvSpPr>
        <p:spPr>
          <a:xfrm>
            <a:off x="4954506" y="6757173"/>
            <a:ext cx="7315200" cy="964367"/>
          </a:xfrm>
          <a:prstGeom prst="rect">
            <a:avLst/>
          </a:prstGeom>
        </p:spPr>
        <p:txBody>
          <a:bodyPr>
            <a:spAutoFit/>
          </a:bodyPr>
          <a:lstStyle/>
          <a:p>
            <a:pPr lvl="3">
              <a:lnSpc>
                <a:spcPts val="3400"/>
              </a:lnSpc>
            </a:pPr>
            <a:r>
              <a:rPr lang="en-IN" b="1" dirty="0" smtClean="0">
                <a:solidFill>
                  <a:srgbClr val="E0D6DE"/>
                </a:solidFill>
                <a:latin typeface="Noto Sans TC" pitchFamily="34" charset="0"/>
                <a:ea typeface="Noto Sans TC" pitchFamily="34" charset="-122"/>
                <a:cs typeface="Noto Sans TC" pitchFamily="34" charset="-120"/>
              </a:rPr>
              <a:t>Under Guidance:</a:t>
            </a:r>
          </a:p>
          <a:p>
            <a:pPr lvl="3">
              <a:lnSpc>
                <a:spcPts val="3400"/>
              </a:lnSpc>
            </a:pPr>
            <a:r>
              <a:rPr lang="en-IN" sz="2400" b="1" dirty="0" smtClean="0">
                <a:solidFill>
                  <a:srgbClr val="E0D6DE"/>
                </a:solidFill>
                <a:latin typeface="Noto Sans TC" pitchFamily="34" charset="0"/>
                <a:ea typeface="Noto Sans TC" pitchFamily="34" charset="-122"/>
              </a:rPr>
              <a:t>Prof. </a:t>
            </a:r>
            <a:r>
              <a:rPr lang="en-IN" sz="2400" b="1" dirty="0" err="1" smtClean="0">
                <a:solidFill>
                  <a:srgbClr val="E0D6DE"/>
                </a:solidFill>
                <a:latin typeface="Noto Sans TC" pitchFamily="34" charset="0"/>
                <a:ea typeface="Noto Sans TC" pitchFamily="34" charset="-122"/>
              </a:rPr>
              <a:t>Vanmathi</a:t>
            </a:r>
            <a:r>
              <a:rPr lang="en-IN" sz="2400" b="1" dirty="0" smtClean="0">
                <a:solidFill>
                  <a:srgbClr val="E0D6DE"/>
                </a:solidFill>
                <a:latin typeface="Noto Sans TC" pitchFamily="34" charset="0"/>
                <a:ea typeface="Noto Sans TC" pitchFamily="34" charset="-122"/>
              </a:rPr>
              <a:t> C</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771882"/>
            <a:ext cx="6172200" cy="771525"/>
          </a:xfrm>
          <a:prstGeom prst="rect">
            <a:avLst/>
          </a:prstGeom>
          <a:noFill/>
          <a:ln/>
        </p:spPr>
        <p:txBody>
          <a:bodyPr wrap="none" lIns="0" tIns="0" rIns="0" bIns="0" rtlCol="0" anchor="t"/>
          <a:lstStyle/>
          <a:p>
            <a:pPr marL="0" indent="0">
              <a:lnSpc>
                <a:spcPts val="6050"/>
              </a:lnSpc>
              <a:buNone/>
            </a:pPr>
            <a:r>
              <a:rPr lang="en-US" sz="4850" dirty="0">
                <a:solidFill>
                  <a:srgbClr val="97B8FF"/>
                </a:solidFill>
                <a:latin typeface="Sora" pitchFamily="34" charset="0"/>
                <a:ea typeface="Sora" pitchFamily="34" charset="-122"/>
                <a:cs typeface="Sora" pitchFamily="34" charset="-120"/>
              </a:rPr>
              <a:t>Libraries Used</a:t>
            </a:r>
            <a:endParaRPr lang="en-US" sz="4850" dirty="0"/>
          </a:p>
        </p:txBody>
      </p:sp>
      <p:pic>
        <p:nvPicPr>
          <p:cNvPr id="3" name="Image 0" descr="preencoded.png"/>
          <p:cNvPicPr>
            <a:picLocks noChangeAspect="1"/>
          </p:cNvPicPr>
          <p:nvPr/>
        </p:nvPicPr>
        <p:blipFill>
          <a:blip r:embed="rId3"/>
          <a:stretch>
            <a:fillRect/>
          </a:stretch>
        </p:blipFill>
        <p:spPr>
          <a:xfrm>
            <a:off x="864037" y="2037159"/>
            <a:ext cx="2947868" cy="1821894"/>
          </a:xfrm>
          <a:prstGeom prst="rect">
            <a:avLst/>
          </a:prstGeom>
        </p:spPr>
      </p:pic>
      <p:sp>
        <p:nvSpPr>
          <p:cNvPr id="4" name="Text 1"/>
          <p:cNvSpPr/>
          <p:nvPr/>
        </p:nvSpPr>
        <p:spPr>
          <a:xfrm>
            <a:off x="864037" y="4167664"/>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E0D6DE"/>
                </a:solidFill>
                <a:latin typeface="Sora" pitchFamily="34" charset="0"/>
                <a:ea typeface="Sora" pitchFamily="34" charset="-122"/>
                <a:cs typeface="Sora" pitchFamily="34" charset="-120"/>
              </a:rPr>
              <a:t>TensorFlow and Keras</a:t>
            </a:r>
            <a:endParaRPr lang="en-US" sz="2400" dirty="0"/>
          </a:p>
        </p:txBody>
      </p:sp>
      <p:sp>
        <p:nvSpPr>
          <p:cNvPr id="5" name="Text 2"/>
          <p:cNvSpPr/>
          <p:nvPr/>
        </p:nvSpPr>
        <p:spPr>
          <a:xfrm>
            <a:off x="864037" y="5087303"/>
            <a:ext cx="2947868" cy="2370296"/>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TensorFlow will be used for building and training the CNN model, while Keras will provide a high-level API for constructing and compiling the model.</a:t>
            </a:r>
            <a:endParaRPr lang="en-US" sz="1900" dirty="0"/>
          </a:p>
        </p:txBody>
      </p:sp>
      <p:pic>
        <p:nvPicPr>
          <p:cNvPr id="6" name="Image 1" descr="preencoded.png"/>
          <p:cNvPicPr>
            <a:picLocks noChangeAspect="1"/>
          </p:cNvPicPr>
          <p:nvPr/>
        </p:nvPicPr>
        <p:blipFill>
          <a:blip r:embed="rId4"/>
          <a:stretch>
            <a:fillRect/>
          </a:stretch>
        </p:blipFill>
        <p:spPr>
          <a:xfrm>
            <a:off x="4182189" y="2037159"/>
            <a:ext cx="2947868" cy="1821894"/>
          </a:xfrm>
          <a:prstGeom prst="rect">
            <a:avLst/>
          </a:prstGeom>
        </p:spPr>
      </p:pic>
      <p:sp>
        <p:nvSpPr>
          <p:cNvPr id="7" name="Text 3"/>
          <p:cNvSpPr/>
          <p:nvPr/>
        </p:nvSpPr>
        <p:spPr>
          <a:xfrm>
            <a:off x="4182189" y="4167664"/>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E0D6DE"/>
                </a:solidFill>
                <a:latin typeface="Sora" pitchFamily="34" charset="0"/>
                <a:ea typeface="Sora" pitchFamily="34" charset="-122"/>
                <a:cs typeface="Sora" pitchFamily="34" charset="-120"/>
              </a:rPr>
              <a:t>Seaborn and Matplotlib</a:t>
            </a:r>
            <a:endParaRPr lang="en-US" sz="2400" dirty="0"/>
          </a:p>
        </p:txBody>
      </p:sp>
      <p:sp>
        <p:nvSpPr>
          <p:cNvPr id="8" name="Text 4"/>
          <p:cNvSpPr/>
          <p:nvPr/>
        </p:nvSpPr>
        <p:spPr>
          <a:xfrm>
            <a:off x="4182189" y="5087303"/>
            <a:ext cx="2947868" cy="1975247"/>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These libraries will be used to create visualizations and plots for analyzing and presenting data insights.</a:t>
            </a:r>
            <a:endParaRPr lang="en-US" sz="1900" dirty="0"/>
          </a:p>
        </p:txBody>
      </p:sp>
      <p:pic>
        <p:nvPicPr>
          <p:cNvPr id="9" name="Image 2" descr="preencoded.png"/>
          <p:cNvPicPr>
            <a:picLocks noChangeAspect="1"/>
          </p:cNvPicPr>
          <p:nvPr/>
        </p:nvPicPr>
        <p:blipFill>
          <a:blip r:embed="rId5"/>
          <a:stretch>
            <a:fillRect/>
          </a:stretch>
        </p:blipFill>
        <p:spPr>
          <a:xfrm>
            <a:off x="7500342" y="2037159"/>
            <a:ext cx="2947868" cy="1821894"/>
          </a:xfrm>
          <a:prstGeom prst="rect">
            <a:avLst/>
          </a:prstGeom>
        </p:spPr>
      </p:pic>
      <p:sp>
        <p:nvSpPr>
          <p:cNvPr id="10" name="Text 5"/>
          <p:cNvSpPr/>
          <p:nvPr/>
        </p:nvSpPr>
        <p:spPr>
          <a:xfrm>
            <a:off x="7500342" y="4167664"/>
            <a:ext cx="2947868" cy="771525"/>
          </a:xfrm>
          <a:prstGeom prst="rect">
            <a:avLst/>
          </a:prstGeom>
          <a:noFill/>
          <a:ln/>
        </p:spPr>
        <p:txBody>
          <a:bodyPr wrap="square" lIns="0" tIns="0" rIns="0" bIns="0" rtlCol="0" anchor="t"/>
          <a:lstStyle/>
          <a:p>
            <a:pPr marL="0" indent="0" algn="l">
              <a:lnSpc>
                <a:spcPts val="3000"/>
              </a:lnSpc>
              <a:buNone/>
            </a:pPr>
            <a:r>
              <a:rPr lang="en-US" sz="2400" dirty="0">
                <a:solidFill>
                  <a:srgbClr val="E0D6DE"/>
                </a:solidFill>
                <a:latin typeface="Sora" pitchFamily="34" charset="0"/>
                <a:ea typeface="Sora" pitchFamily="34" charset="-122"/>
                <a:cs typeface="Sora" pitchFamily="34" charset="-120"/>
              </a:rPr>
              <a:t>Imbalanced-learn (imblearn)</a:t>
            </a:r>
            <a:endParaRPr lang="en-US" sz="2400" dirty="0"/>
          </a:p>
        </p:txBody>
      </p:sp>
      <p:sp>
        <p:nvSpPr>
          <p:cNvPr id="11" name="Text 6"/>
          <p:cNvSpPr/>
          <p:nvPr/>
        </p:nvSpPr>
        <p:spPr>
          <a:xfrm>
            <a:off x="7500342" y="5087303"/>
            <a:ext cx="2947868" cy="1975247"/>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The RandomOverSampler from imblearn will be used to address class imbalance in the dataset.</a:t>
            </a:r>
            <a:endParaRPr lang="en-US" sz="1900" dirty="0"/>
          </a:p>
        </p:txBody>
      </p:sp>
      <p:pic>
        <p:nvPicPr>
          <p:cNvPr id="12" name="Image 3" descr="preencoded.png"/>
          <p:cNvPicPr>
            <a:picLocks noChangeAspect="1"/>
          </p:cNvPicPr>
          <p:nvPr/>
        </p:nvPicPr>
        <p:blipFill>
          <a:blip r:embed="rId6"/>
          <a:stretch>
            <a:fillRect/>
          </a:stretch>
        </p:blipFill>
        <p:spPr>
          <a:xfrm>
            <a:off x="10818495" y="2037159"/>
            <a:ext cx="2947868" cy="1821894"/>
          </a:xfrm>
          <a:prstGeom prst="rect">
            <a:avLst/>
          </a:prstGeom>
        </p:spPr>
      </p:pic>
      <p:sp>
        <p:nvSpPr>
          <p:cNvPr id="13" name="Text 7"/>
          <p:cNvSpPr/>
          <p:nvPr/>
        </p:nvSpPr>
        <p:spPr>
          <a:xfrm>
            <a:off x="10818495" y="4167664"/>
            <a:ext cx="2947868" cy="385763"/>
          </a:xfrm>
          <a:prstGeom prst="rect">
            <a:avLst/>
          </a:prstGeom>
          <a:noFill/>
          <a:ln/>
        </p:spPr>
        <p:txBody>
          <a:bodyPr wrap="none" lIns="0" tIns="0" rIns="0" bIns="0" rtlCol="0" anchor="t"/>
          <a:lstStyle/>
          <a:p>
            <a:pPr marL="0" indent="0" algn="l">
              <a:lnSpc>
                <a:spcPts val="3000"/>
              </a:lnSpc>
              <a:buNone/>
            </a:pPr>
            <a:r>
              <a:rPr lang="en-US" sz="2400" dirty="0">
                <a:solidFill>
                  <a:srgbClr val="E0D6DE"/>
                </a:solidFill>
                <a:latin typeface="Sora" pitchFamily="34" charset="0"/>
                <a:ea typeface="Sora" pitchFamily="34" charset="-122"/>
                <a:cs typeface="Sora" pitchFamily="34" charset="-120"/>
              </a:rPr>
              <a:t>NumPy</a:t>
            </a:r>
            <a:endParaRPr lang="en-US" sz="2400" dirty="0"/>
          </a:p>
        </p:txBody>
      </p:sp>
      <p:sp>
        <p:nvSpPr>
          <p:cNvPr id="14" name="Text 8"/>
          <p:cNvSpPr/>
          <p:nvPr/>
        </p:nvSpPr>
        <p:spPr>
          <a:xfrm>
            <a:off x="10818495" y="4701540"/>
            <a:ext cx="2947868" cy="1975247"/>
          </a:xfrm>
          <a:prstGeom prst="rect">
            <a:avLst/>
          </a:prstGeom>
          <a:noFill/>
          <a:ln/>
        </p:spPr>
        <p:txBody>
          <a:bodyPr wrap="square" lIns="0" tIns="0" rIns="0" bIns="0" rtlCol="0" anchor="t"/>
          <a:lstStyle/>
          <a:p>
            <a:pPr marL="0" indent="0" algn="l">
              <a:lnSpc>
                <a:spcPts val="3100"/>
              </a:lnSpc>
              <a:buNone/>
            </a:pPr>
            <a:r>
              <a:rPr lang="en-US" sz="1900" dirty="0">
                <a:solidFill>
                  <a:srgbClr val="E0D6DE"/>
                </a:solidFill>
                <a:latin typeface="Noto Sans TC" pitchFamily="34" charset="0"/>
                <a:ea typeface="Noto Sans TC" pitchFamily="34" charset="-122"/>
                <a:cs typeface="Noto Sans TC" pitchFamily="34" charset="-120"/>
              </a:rPr>
              <a:t>NumPy will be used for numerical operations and array manipulations that are essential for data processing.</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0742" y="3112056"/>
            <a:ext cx="5044916" cy="2005489"/>
          </a:xfrm>
          <a:prstGeom prst="rect">
            <a:avLst/>
          </a:prstGeom>
        </p:spPr>
      </p:pic>
      <p:sp>
        <p:nvSpPr>
          <p:cNvPr id="4" name="Text 0"/>
          <p:cNvSpPr/>
          <p:nvPr/>
        </p:nvSpPr>
        <p:spPr>
          <a:xfrm>
            <a:off x="6104215" y="586740"/>
            <a:ext cx="5729645" cy="551617"/>
          </a:xfrm>
          <a:prstGeom prst="rect">
            <a:avLst/>
          </a:prstGeom>
          <a:noFill/>
          <a:ln/>
        </p:spPr>
        <p:txBody>
          <a:bodyPr wrap="none" lIns="0" tIns="0" rIns="0" bIns="0" rtlCol="0" anchor="t"/>
          <a:lstStyle/>
          <a:p>
            <a:pPr marL="0" indent="0">
              <a:lnSpc>
                <a:spcPts val="4300"/>
              </a:lnSpc>
              <a:buNone/>
            </a:pPr>
            <a:r>
              <a:rPr lang="en-US" sz="3450" dirty="0">
                <a:solidFill>
                  <a:srgbClr val="97B8FF"/>
                </a:solidFill>
                <a:latin typeface="Sora" pitchFamily="34" charset="0"/>
                <a:ea typeface="Sora" pitchFamily="34" charset="-122"/>
                <a:cs typeface="Sora" pitchFamily="34" charset="-120"/>
              </a:rPr>
              <a:t>Exploratory Data Analysis</a:t>
            </a:r>
            <a:endParaRPr lang="en-US" sz="3450" dirty="0"/>
          </a:p>
        </p:txBody>
      </p:sp>
      <p:sp>
        <p:nvSpPr>
          <p:cNvPr id="5" name="Shape 1"/>
          <p:cNvSpPr/>
          <p:nvPr/>
        </p:nvSpPr>
        <p:spPr>
          <a:xfrm>
            <a:off x="6104215" y="1601748"/>
            <a:ext cx="397193" cy="397193"/>
          </a:xfrm>
          <a:prstGeom prst="roundRect">
            <a:avLst>
              <a:gd name="adj" fmla="val 6667"/>
            </a:avLst>
          </a:prstGeom>
          <a:solidFill>
            <a:srgbClr val="26262B"/>
          </a:solidFill>
          <a:ln/>
        </p:spPr>
      </p:sp>
      <p:sp>
        <p:nvSpPr>
          <p:cNvPr id="6" name="Text 2"/>
          <p:cNvSpPr/>
          <p:nvPr/>
        </p:nvSpPr>
        <p:spPr>
          <a:xfrm>
            <a:off x="6246733" y="1667947"/>
            <a:ext cx="112038" cy="26479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1</a:t>
            </a:r>
            <a:endParaRPr lang="en-US" sz="2050" dirty="0"/>
          </a:p>
        </p:txBody>
      </p:sp>
      <p:sp>
        <p:nvSpPr>
          <p:cNvPr id="7" name="Text 3"/>
          <p:cNvSpPr/>
          <p:nvPr/>
        </p:nvSpPr>
        <p:spPr>
          <a:xfrm>
            <a:off x="6677858" y="1601748"/>
            <a:ext cx="2206823" cy="27586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Collection</a:t>
            </a:r>
            <a:endParaRPr lang="en-US" sz="1700" dirty="0"/>
          </a:p>
        </p:txBody>
      </p:sp>
      <p:sp>
        <p:nvSpPr>
          <p:cNvPr id="8" name="Text 4"/>
          <p:cNvSpPr/>
          <p:nvPr/>
        </p:nvSpPr>
        <p:spPr>
          <a:xfrm>
            <a:off x="6677858" y="1983462"/>
            <a:ext cx="7334726" cy="847249"/>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initial stage involved collecting a comprehensive dataset of dermatoscopic images. The HAM10000 dataset, comprising over 10,000 images of various skin lesions, was utilized for this purpose.</a:t>
            </a:r>
            <a:endParaRPr lang="en-US" sz="1350" dirty="0"/>
          </a:p>
        </p:txBody>
      </p:sp>
      <p:sp>
        <p:nvSpPr>
          <p:cNvPr id="9" name="Shape 5"/>
          <p:cNvSpPr/>
          <p:nvPr/>
        </p:nvSpPr>
        <p:spPr>
          <a:xfrm>
            <a:off x="6104215" y="3205758"/>
            <a:ext cx="397193" cy="397193"/>
          </a:xfrm>
          <a:prstGeom prst="roundRect">
            <a:avLst>
              <a:gd name="adj" fmla="val 6667"/>
            </a:avLst>
          </a:prstGeom>
          <a:solidFill>
            <a:srgbClr val="26262B"/>
          </a:solidFill>
          <a:ln/>
        </p:spPr>
      </p:sp>
      <p:sp>
        <p:nvSpPr>
          <p:cNvPr id="10" name="Text 6"/>
          <p:cNvSpPr/>
          <p:nvPr/>
        </p:nvSpPr>
        <p:spPr>
          <a:xfrm>
            <a:off x="6220301" y="3271957"/>
            <a:ext cx="165021" cy="26479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2</a:t>
            </a:r>
            <a:endParaRPr lang="en-US" sz="2050" dirty="0"/>
          </a:p>
        </p:txBody>
      </p:sp>
      <p:sp>
        <p:nvSpPr>
          <p:cNvPr id="11" name="Text 7"/>
          <p:cNvSpPr/>
          <p:nvPr/>
        </p:nvSpPr>
        <p:spPr>
          <a:xfrm>
            <a:off x="6677858" y="3205758"/>
            <a:ext cx="2207776" cy="27586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Preprocessing</a:t>
            </a:r>
            <a:endParaRPr lang="en-US" sz="1700" dirty="0"/>
          </a:p>
        </p:txBody>
      </p:sp>
      <p:sp>
        <p:nvSpPr>
          <p:cNvPr id="12" name="Text 8"/>
          <p:cNvSpPr/>
          <p:nvPr/>
        </p:nvSpPr>
        <p:spPr>
          <a:xfrm>
            <a:off x="6677858" y="3587472"/>
            <a:ext cx="7334726" cy="847249"/>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collected dataset underwent thorough preprocessing to ensure consistency and enhance model performance. This included resizing images, normalizing pixel values, and handling missing data.</a:t>
            </a:r>
            <a:endParaRPr lang="en-US" sz="1350" dirty="0"/>
          </a:p>
        </p:txBody>
      </p:sp>
      <p:sp>
        <p:nvSpPr>
          <p:cNvPr id="13" name="Shape 9"/>
          <p:cNvSpPr/>
          <p:nvPr/>
        </p:nvSpPr>
        <p:spPr>
          <a:xfrm>
            <a:off x="6104215" y="4809768"/>
            <a:ext cx="397193" cy="397193"/>
          </a:xfrm>
          <a:prstGeom prst="roundRect">
            <a:avLst>
              <a:gd name="adj" fmla="val 6667"/>
            </a:avLst>
          </a:prstGeom>
          <a:solidFill>
            <a:srgbClr val="26262B"/>
          </a:solidFill>
          <a:ln/>
        </p:spPr>
      </p:sp>
      <p:sp>
        <p:nvSpPr>
          <p:cNvPr id="14" name="Text 10"/>
          <p:cNvSpPr/>
          <p:nvPr/>
        </p:nvSpPr>
        <p:spPr>
          <a:xfrm>
            <a:off x="6220658" y="4875967"/>
            <a:ext cx="164187" cy="26479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3</a:t>
            </a:r>
            <a:endParaRPr lang="en-US" sz="2050" dirty="0"/>
          </a:p>
        </p:txBody>
      </p:sp>
      <p:sp>
        <p:nvSpPr>
          <p:cNvPr id="15" name="Text 11"/>
          <p:cNvSpPr/>
          <p:nvPr/>
        </p:nvSpPr>
        <p:spPr>
          <a:xfrm>
            <a:off x="6677858" y="4809768"/>
            <a:ext cx="2206823" cy="27586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Data Augmentation</a:t>
            </a:r>
            <a:endParaRPr lang="en-US" sz="1700" dirty="0"/>
          </a:p>
        </p:txBody>
      </p:sp>
      <p:sp>
        <p:nvSpPr>
          <p:cNvPr id="16" name="Text 12"/>
          <p:cNvSpPr/>
          <p:nvPr/>
        </p:nvSpPr>
        <p:spPr>
          <a:xfrm>
            <a:off x="6677858" y="5191482"/>
            <a:ext cx="7334726" cy="847249"/>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To improve the model's generalization ability and prevent overfitting, data augmentation techniques were employed. These techniques involved generating synthetic images by applying transformations such as rotation, flipping, and scaling.</a:t>
            </a:r>
            <a:endParaRPr lang="en-US" sz="1350" dirty="0"/>
          </a:p>
        </p:txBody>
      </p:sp>
      <p:sp>
        <p:nvSpPr>
          <p:cNvPr id="17" name="Shape 13"/>
          <p:cNvSpPr/>
          <p:nvPr/>
        </p:nvSpPr>
        <p:spPr>
          <a:xfrm>
            <a:off x="6104215" y="6413778"/>
            <a:ext cx="397193" cy="397193"/>
          </a:xfrm>
          <a:prstGeom prst="roundRect">
            <a:avLst>
              <a:gd name="adj" fmla="val 6667"/>
            </a:avLst>
          </a:prstGeom>
          <a:solidFill>
            <a:srgbClr val="26262B"/>
          </a:solidFill>
          <a:ln/>
        </p:spPr>
      </p:sp>
      <p:sp>
        <p:nvSpPr>
          <p:cNvPr id="18" name="Text 14"/>
          <p:cNvSpPr/>
          <p:nvPr/>
        </p:nvSpPr>
        <p:spPr>
          <a:xfrm>
            <a:off x="6216372" y="6479977"/>
            <a:ext cx="172760" cy="264795"/>
          </a:xfrm>
          <a:prstGeom prst="rect">
            <a:avLst/>
          </a:prstGeom>
          <a:noFill/>
          <a:ln/>
        </p:spPr>
        <p:txBody>
          <a:bodyPr wrap="none" lIns="0" tIns="0" rIns="0" bIns="0" rtlCol="0" anchor="t"/>
          <a:lstStyle/>
          <a:p>
            <a:pPr marL="0" indent="0" algn="ctr">
              <a:lnSpc>
                <a:spcPts val="2050"/>
              </a:lnSpc>
              <a:buNone/>
            </a:pPr>
            <a:r>
              <a:rPr lang="en-US" sz="2050" dirty="0">
                <a:solidFill>
                  <a:srgbClr val="E0D6DE"/>
                </a:solidFill>
                <a:latin typeface="Sora" pitchFamily="34" charset="0"/>
                <a:ea typeface="Sora" pitchFamily="34" charset="-122"/>
                <a:cs typeface="Sora" pitchFamily="34" charset="-120"/>
              </a:rPr>
              <a:t>4</a:t>
            </a:r>
            <a:endParaRPr lang="en-US" sz="2050" dirty="0"/>
          </a:p>
        </p:txBody>
      </p:sp>
      <p:sp>
        <p:nvSpPr>
          <p:cNvPr id="19" name="Text 15"/>
          <p:cNvSpPr/>
          <p:nvPr/>
        </p:nvSpPr>
        <p:spPr>
          <a:xfrm>
            <a:off x="6677858" y="6413778"/>
            <a:ext cx="2206823" cy="275868"/>
          </a:xfrm>
          <a:prstGeom prst="rect">
            <a:avLst/>
          </a:prstGeom>
          <a:noFill/>
          <a:ln/>
        </p:spPr>
        <p:txBody>
          <a:bodyPr wrap="none" lIns="0" tIns="0" rIns="0" bIns="0" rtlCol="0" anchor="t"/>
          <a:lstStyle/>
          <a:p>
            <a:pPr marL="0" indent="0">
              <a:lnSpc>
                <a:spcPts val="2150"/>
              </a:lnSpc>
              <a:buNone/>
            </a:pPr>
            <a:r>
              <a:rPr lang="en-US" sz="1700" dirty="0">
                <a:solidFill>
                  <a:srgbClr val="E0D6DE"/>
                </a:solidFill>
                <a:latin typeface="Sora" pitchFamily="34" charset="0"/>
                <a:ea typeface="Sora" pitchFamily="34" charset="-122"/>
                <a:cs typeface="Sora" pitchFamily="34" charset="-120"/>
              </a:rPr>
              <a:t>Feature Extraction</a:t>
            </a:r>
            <a:endParaRPr lang="en-US" sz="1700" dirty="0"/>
          </a:p>
        </p:txBody>
      </p:sp>
      <p:sp>
        <p:nvSpPr>
          <p:cNvPr id="20" name="Text 16"/>
          <p:cNvSpPr/>
          <p:nvPr/>
        </p:nvSpPr>
        <p:spPr>
          <a:xfrm>
            <a:off x="6677858" y="6795492"/>
            <a:ext cx="7334726" cy="847249"/>
          </a:xfrm>
          <a:prstGeom prst="rect">
            <a:avLst/>
          </a:prstGeom>
          <a:noFill/>
          <a:ln/>
        </p:spPr>
        <p:txBody>
          <a:bodyPr wrap="square" lIns="0" tIns="0" rIns="0" bIns="0" rtlCol="0" anchor="t"/>
          <a:lstStyle/>
          <a:p>
            <a:pPr marL="0" indent="0">
              <a:lnSpc>
                <a:spcPts val="2200"/>
              </a:lnSpc>
              <a:buNone/>
            </a:pPr>
            <a:r>
              <a:rPr lang="en-US" sz="1350" dirty="0">
                <a:solidFill>
                  <a:srgbClr val="E0D6DE"/>
                </a:solidFill>
                <a:latin typeface="Noto Sans TC" pitchFamily="34" charset="0"/>
                <a:ea typeface="Noto Sans TC" pitchFamily="34" charset="-122"/>
                <a:cs typeface="Noto Sans TC" pitchFamily="34" charset="-120"/>
              </a:rPr>
              <a:t>The preprocessed images were then fed into the CNN model for feature extraction. The CNN layers automatically learned discriminative features from the images, capturing patterns and characteristics relevant to skin cancer detection.</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682744" y="680484"/>
            <a:ext cx="11250811" cy="771525"/>
          </a:xfrm>
          <a:prstGeom prst="rect">
            <a:avLst/>
          </a:prstGeom>
          <a:noFill/>
          <a:ln/>
        </p:spPr>
        <p:txBody>
          <a:bodyPr wrap="none" lIns="0" tIns="0" rIns="0" bIns="0" rtlCol="0" anchor="t"/>
          <a:lstStyle/>
          <a:p>
            <a:pPr marL="0" indent="0">
              <a:lnSpc>
                <a:spcPts val="6050"/>
              </a:lnSpc>
              <a:buNone/>
            </a:pPr>
            <a:r>
              <a:rPr lang="en-US" sz="4850" dirty="0">
                <a:solidFill>
                  <a:srgbClr val="97B8FF"/>
                </a:solidFill>
                <a:latin typeface="Sora" pitchFamily="34" charset="0"/>
                <a:ea typeface="Sora" pitchFamily="34" charset="-122"/>
                <a:cs typeface="Sora" pitchFamily="34" charset="-120"/>
              </a:rPr>
              <a:t>Distribution of Disease over Gender</a:t>
            </a:r>
            <a:endParaRPr lang="en-US" sz="4850" dirty="0"/>
          </a:p>
        </p:txBody>
      </p:sp>
      <p:pic>
        <p:nvPicPr>
          <p:cNvPr id="9" name="Picture 8" descr="https://cdn.gamma.app/4j0om3s6rtqnrvu/6ff811a6d1aa4c06bad9ecc0a3dc88b2/original/image.png"/>
          <p:cNvPicPr/>
          <p:nvPr/>
        </p:nvPicPr>
        <p:blipFill>
          <a:blip r:embed="rId3"/>
          <a:srcRect/>
          <a:stretch>
            <a:fillRect/>
          </a:stretch>
        </p:blipFill>
        <p:spPr bwMode="auto">
          <a:xfrm>
            <a:off x="4430942" y="2243740"/>
            <a:ext cx="5364480" cy="478536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52610" y="1808917"/>
            <a:ext cx="4869061" cy="4611648"/>
          </a:xfrm>
          <a:prstGeom prst="rect">
            <a:avLst/>
          </a:prstGeom>
        </p:spPr>
      </p:pic>
      <p:sp>
        <p:nvSpPr>
          <p:cNvPr id="4" name="Text 0"/>
          <p:cNvSpPr/>
          <p:nvPr/>
        </p:nvSpPr>
        <p:spPr>
          <a:xfrm>
            <a:off x="1363769" y="1808917"/>
            <a:ext cx="5079562" cy="4973421"/>
          </a:xfrm>
          <a:prstGeom prst="rect">
            <a:avLst/>
          </a:prstGeom>
          <a:noFill/>
          <a:ln/>
        </p:spPr>
        <p:txBody>
          <a:bodyPr wrap="square" lIns="0" tIns="0" rIns="0" bIns="0" rtlCol="0" anchor="t"/>
          <a:lstStyle/>
          <a:p>
            <a:pPr marL="0" indent="0">
              <a:lnSpc>
                <a:spcPts val="6050"/>
              </a:lnSpc>
              <a:buNone/>
            </a:pPr>
            <a:r>
              <a:rPr lang="en-US" sz="6000" dirty="0">
                <a:solidFill>
                  <a:srgbClr val="97B8FF"/>
                </a:solidFill>
                <a:latin typeface="Sora" pitchFamily="34" charset="0"/>
                <a:ea typeface="Sora" pitchFamily="34" charset="-122"/>
                <a:cs typeface="Sora" pitchFamily="34" charset="-120"/>
              </a:rPr>
              <a:t>Histogram of Age of Patients</a:t>
            </a:r>
            <a:endParaRPr lang="en-US" sz="6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9511" y="1548646"/>
            <a:ext cx="4935260" cy="5132308"/>
          </a:xfrm>
          <a:prstGeom prst="rect">
            <a:avLst/>
          </a:prstGeom>
        </p:spPr>
      </p:pic>
      <p:sp>
        <p:nvSpPr>
          <p:cNvPr id="4" name="Text 0"/>
          <p:cNvSpPr/>
          <p:nvPr/>
        </p:nvSpPr>
        <p:spPr>
          <a:xfrm>
            <a:off x="771406" y="606743"/>
            <a:ext cx="7601188" cy="1377553"/>
          </a:xfrm>
          <a:prstGeom prst="rect">
            <a:avLst/>
          </a:prstGeom>
          <a:noFill/>
          <a:ln/>
        </p:spPr>
        <p:txBody>
          <a:bodyPr wrap="square" lIns="0" tIns="0" rIns="0" bIns="0" rtlCol="0" anchor="t"/>
          <a:lstStyle/>
          <a:p>
            <a:pPr marL="0" indent="0">
              <a:lnSpc>
                <a:spcPts val="5400"/>
              </a:lnSpc>
              <a:buNone/>
            </a:pPr>
            <a:r>
              <a:rPr lang="en-US" sz="4300" dirty="0">
                <a:solidFill>
                  <a:srgbClr val="97B8FF"/>
                </a:solidFill>
                <a:latin typeface="Sora" pitchFamily="34" charset="0"/>
                <a:ea typeface="Sora" pitchFamily="34" charset="-122"/>
                <a:cs typeface="Sora" pitchFamily="34" charset="-120"/>
              </a:rPr>
              <a:t>Location of disease over Gender</a:t>
            </a:r>
            <a:endParaRPr lang="en-US" sz="4300" dirty="0"/>
          </a:p>
        </p:txBody>
      </p:sp>
      <p:sp>
        <p:nvSpPr>
          <p:cNvPr id="5" name="Shape 1"/>
          <p:cNvSpPr/>
          <p:nvPr/>
        </p:nvSpPr>
        <p:spPr>
          <a:xfrm>
            <a:off x="771406" y="2314932"/>
            <a:ext cx="7601188" cy="1622346"/>
          </a:xfrm>
          <a:prstGeom prst="roundRect">
            <a:avLst>
              <a:gd name="adj" fmla="val 2038"/>
            </a:avLst>
          </a:prstGeom>
          <a:solidFill>
            <a:srgbClr val="26262B"/>
          </a:solidFill>
          <a:ln/>
        </p:spPr>
      </p:sp>
      <p:sp>
        <p:nvSpPr>
          <p:cNvPr id="6" name="Text 2"/>
          <p:cNvSpPr/>
          <p:nvPr/>
        </p:nvSpPr>
        <p:spPr>
          <a:xfrm>
            <a:off x="991791" y="2535317"/>
            <a:ext cx="2755344" cy="344329"/>
          </a:xfrm>
          <a:prstGeom prst="rect">
            <a:avLst/>
          </a:prstGeom>
          <a:noFill/>
          <a:ln/>
        </p:spPr>
        <p:txBody>
          <a:bodyPr wrap="none" lIns="0" tIns="0" rIns="0" bIns="0" rtlCol="0" anchor="t"/>
          <a:lstStyle/>
          <a:p>
            <a:pPr marL="0" indent="0">
              <a:lnSpc>
                <a:spcPts val="2700"/>
              </a:lnSpc>
              <a:buNone/>
            </a:pPr>
            <a:r>
              <a:rPr lang="en-US" sz="2150" dirty="0">
                <a:solidFill>
                  <a:srgbClr val="E0D6DE"/>
                </a:solidFill>
                <a:latin typeface="Sora" pitchFamily="34" charset="0"/>
                <a:ea typeface="Sora" pitchFamily="34" charset="-122"/>
                <a:cs typeface="Sora" pitchFamily="34" charset="-120"/>
              </a:rPr>
              <a:t>Head &amp; Neck</a:t>
            </a:r>
            <a:endParaRPr lang="en-US" sz="2150" dirty="0"/>
          </a:p>
        </p:txBody>
      </p:sp>
      <p:sp>
        <p:nvSpPr>
          <p:cNvPr id="7" name="Text 3"/>
          <p:cNvSpPr/>
          <p:nvPr/>
        </p:nvSpPr>
        <p:spPr>
          <a:xfrm>
            <a:off x="991791" y="3011805"/>
            <a:ext cx="7160419" cy="705088"/>
          </a:xfrm>
          <a:prstGeom prst="rect">
            <a:avLst/>
          </a:prstGeom>
          <a:noFill/>
          <a:ln/>
        </p:spPr>
        <p:txBody>
          <a:bodyPr wrap="square" lIns="0" tIns="0" rIns="0" bIns="0" rtlCol="0" anchor="t"/>
          <a:lstStyle/>
          <a:p>
            <a:pPr marL="0" indent="0">
              <a:lnSpc>
                <a:spcPts val="2750"/>
              </a:lnSpc>
              <a:buNone/>
            </a:pPr>
            <a:r>
              <a:rPr lang="en-US" sz="1700" dirty="0">
                <a:solidFill>
                  <a:srgbClr val="E0D6DE"/>
                </a:solidFill>
                <a:latin typeface="Noto Sans TC" pitchFamily="34" charset="0"/>
                <a:ea typeface="Noto Sans TC" pitchFamily="34" charset="-122"/>
                <a:cs typeface="Noto Sans TC" pitchFamily="34" charset="-120"/>
              </a:rPr>
              <a:t>Skin cancer on the head and neck is common in both genders, but slightly more prevalent in males.</a:t>
            </a:r>
            <a:endParaRPr lang="en-US" sz="1700" dirty="0"/>
          </a:p>
        </p:txBody>
      </p:sp>
      <p:sp>
        <p:nvSpPr>
          <p:cNvPr id="8" name="Shape 4"/>
          <p:cNvSpPr/>
          <p:nvPr/>
        </p:nvSpPr>
        <p:spPr>
          <a:xfrm>
            <a:off x="771406" y="4157663"/>
            <a:ext cx="7601188" cy="1622346"/>
          </a:xfrm>
          <a:prstGeom prst="roundRect">
            <a:avLst>
              <a:gd name="adj" fmla="val 2038"/>
            </a:avLst>
          </a:prstGeom>
          <a:solidFill>
            <a:srgbClr val="26262B"/>
          </a:solidFill>
          <a:ln/>
        </p:spPr>
      </p:sp>
      <p:sp>
        <p:nvSpPr>
          <p:cNvPr id="9" name="Text 5"/>
          <p:cNvSpPr/>
          <p:nvPr/>
        </p:nvSpPr>
        <p:spPr>
          <a:xfrm>
            <a:off x="991791" y="4378047"/>
            <a:ext cx="2755344" cy="344329"/>
          </a:xfrm>
          <a:prstGeom prst="rect">
            <a:avLst/>
          </a:prstGeom>
          <a:noFill/>
          <a:ln/>
        </p:spPr>
        <p:txBody>
          <a:bodyPr wrap="none" lIns="0" tIns="0" rIns="0" bIns="0" rtlCol="0" anchor="t"/>
          <a:lstStyle/>
          <a:p>
            <a:pPr marL="0" indent="0">
              <a:lnSpc>
                <a:spcPts val="2700"/>
              </a:lnSpc>
              <a:buNone/>
            </a:pPr>
            <a:r>
              <a:rPr lang="en-US" sz="2150" dirty="0">
                <a:solidFill>
                  <a:srgbClr val="E0D6DE"/>
                </a:solidFill>
                <a:latin typeface="Sora" pitchFamily="34" charset="0"/>
                <a:ea typeface="Sora" pitchFamily="34" charset="-122"/>
                <a:cs typeface="Sora" pitchFamily="34" charset="-120"/>
              </a:rPr>
              <a:t>Trunk</a:t>
            </a:r>
            <a:endParaRPr lang="en-US" sz="2150" dirty="0"/>
          </a:p>
        </p:txBody>
      </p:sp>
      <p:sp>
        <p:nvSpPr>
          <p:cNvPr id="10" name="Text 6"/>
          <p:cNvSpPr/>
          <p:nvPr/>
        </p:nvSpPr>
        <p:spPr>
          <a:xfrm>
            <a:off x="991791" y="4854535"/>
            <a:ext cx="7160419" cy="705088"/>
          </a:xfrm>
          <a:prstGeom prst="rect">
            <a:avLst/>
          </a:prstGeom>
          <a:noFill/>
          <a:ln/>
        </p:spPr>
        <p:txBody>
          <a:bodyPr wrap="square" lIns="0" tIns="0" rIns="0" bIns="0" rtlCol="0" anchor="t"/>
          <a:lstStyle/>
          <a:p>
            <a:pPr marL="0" indent="0">
              <a:lnSpc>
                <a:spcPts val="2750"/>
              </a:lnSpc>
              <a:buNone/>
            </a:pPr>
            <a:r>
              <a:rPr lang="en-US" sz="1700" dirty="0">
                <a:solidFill>
                  <a:srgbClr val="E0D6DE"/>
                </a:solidFill>
                <a:latin typeface="Noto Sans TC" pitchFamily="34" charset="0"/>
                <a:ea typeface="Noto Sans TC" pitchFamily="34" charset="-122"/>
                <a:cs typeface="Noto Sans TC" pitchFamily="34" charset="-120"/>
              </a:rPr>
              <a:t>The trunk is another common site for skin cancer, with a similar distribution between genders.</a:t>
            </a:r>
            <a:endParaRPr lang="en-US" sz="1700" dirty="0"/>
          </a:p>
        </p:txBody>
      </p:sp>
      <p:sp>
        <p:nvSpPr>
          <p:cNvPr id="11" name="Shape 7"/>
          <p:cNvSpPr/>
          <p:nvPr/>
        </p:nvSpPr>
        <p:spPr>
          <a:xfrm>
            <a:off x="771406" y="6000393"/>
            <a:ext cx="7601188" cy="1622346"/>
          </a:xfrm>
          <a:prstGeom prst="roundRect">
            <a:avLst>
              <a:gd name="adj" fmla="val 2038"/>
            </a:avLst>
          </a:prstGeom>
          <a:solidFill>
            <a:srgbClr val="26262B"/>
          </a:solidFill>
          <a:ln/>
        </p:spPr>
      </p:sp>
      <p:sp>
        <p:nvSpPr>
          <p:cNvPr id="12" name="Text 8"/>
          <p:cNvSpPr/>
          <p:nvPr/>
        </p:nvSpPr>
        <p:spPr>
          <a:xfrm>
            <a:off x="991791" y="6220777"/>
            <a:ext cx="2755344" cy="344329"/>
          </a:xfrm>
          <a:prstGeom prst="rect">
            <a:avLst/>
          </a:prstGeom>
          <a:noFill/>
          <a:ln/>
        </p:spPr>
        <p:txBody>
          <a:bodyPr wrap="none" lIns="0" tIns="0" rIns="0" bIns="0" rtlCol="0" anchor="t"/>
          <a:lstStyle/>
          <a:p>
            <a:pPr marL="0" indent="0">
              <a:lnSpc>
                <a:spcPts val="2700"/>
              </a:lnSpc>
              <a:buNone/>
            </a:pPr>
            <a:r>
              <a:rPr lang="en-US" sz="2150" dirty="0">
                <a:solidFill>
                  <a:srgbClr val="E0D6DE"/>
                </a:solidFill>
                <a:latin typeface="Sora" pitchFamily="34" charset="0"/>
                <a:ea typeface="Sora" pitchFamily="34" charset="-122"/>
                <a:cs typeface="Sora" pitchFamily="34" charset="-120"/>
              </a:rPr>
              <a:t>Limbs</a:t>
            </a:r>
            <a:endParaRPr lang="en-US" sz="2150" dirty="0"/>
          </a:p>
        </p:txBody>
      </p:sp>
      <p:sp>
        <p:nvSpPr>
          <p:cNvPr id="13" name="Text 9"/>
          <p:cNvSpPr/>
          <p:nvPr/>
        </p:nvSpPr>
        <p:spPr>
          <a:xfrm>
            <a:off x="991791" y="6697266"/>
            <a:ext cx="7160419" cy="705088"/>
          </a:xfrm>
          <a:prstGeom prst="rect">
            <a:avLst/>
          </a:prstGeom>
          <a:noFill/>
          <a:ln/>
        </p:spPr>
        <p:txBody>
          <a:bodyPr wrap="square" lIns="0" tIns="0" rIns="0" bIns="0" rtlCol="0" anchor="t"/>
          <a:lstStyle/>
          <a:p>
            <a:pPr marL="0" indent="0">
              <a:lnSpc>
                <a:spcPts val="2750"/>
              </a:lnSpc>
              <a:buNone/>
            </a:pPr>
            <a:r>
              <a:rPr lang="en-US" sz="1700" dirty="0">
                <a:solidFill>
                  <a:srgbClr val="E0D6DE"/>
                </a:solidFill>
                <a:latin typeface="Noto Sans TC" pitchFamily="34" charset="0"/>
                <a:ea typeface="Noto Sans TC" pitchFamily="34" charset="-122"/>
                <a:cs typeface="Noto Sans TC" pitchFamily="34" charset="-120"/>
              </a:rPr>
              <a:t>Skin cancer on the limbs is more prevalent in females, particularly on the lower limbs.</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3914" y="655201"/>
            <a:ext cx="7944683" cy="744498"/>
          </a:xfrm>
          <a:prstGeom prst="rect">
            <a:avLst/>
          </a:prstGeom>
          <a:noFill/>
          <a:ln/>
        </p:spPr>
        <p:txBody>
          <a:bodyPr wrap="none" lIns="0" tIns="0" rIns="0" bIns="0" rtlCol="0" anchor="t"/>
          <a:lstStyle/>
          <a:p>
            <a:pPr marL="0" indent="0">
              <a:lnSpc>
                <a:spcPts val="5850"/>
              </a:lnSpc>
              <a:buNone/>
            </a:pPr>
            <a:r>
              <a:rPr lang="en-US" sz="4650" dirty="0" smtClean="0">
                <a:solidFill>
                  <a:srgbClr val="97B8FF"/>
                </a:solidFill>
                <a:latin typeface="Sora" pitchFamily="34" charset="0"/>
                <a:ea typeface="Sora" pitchFamily="34" charset="-122"/>
                <a:cs typeface="Sora" pitchFamily="34" charset="-120"/>
              </a:rPr>
              <a:t>Model Training</a:t>
            </a:r>
            <a:r>
              <a:rPr lang="en-US" sz="4650" dirty="0" smtClean="0">
                <a:solidFill>
                  <a:srgbClr val="97B8FF"/>
                </a:solidFill>
                <a:latin typeface="Sora" pitchFamily="34" charset="0"/>
                <a:ea typeface="Sora" pitchFamily="34" charset="-122"/>
                <a:cs typeface="Sora" pitchFamily="34" charset="-120"/>
              </a:rPr>
              <a:t> </a:t>
            </a:r>
            <a:r>
              <a:rPr lang="en-US" sz="4650" dirty="0">
                <a:solidFill>
                  <a:srgbClr val="97B8FF"/>
                </a:solidFill>
                <a:latin typeface="Sora" pitchFamily="34" charset="0"/>
                <a:ea typeface="Sora" pitchFamily="34" charset="-122"/>
                <a:cs typeface="Sora" pitchFamily="34" charset="-120"/>
              </a:rPr>
              <a:t>Output Samples</a:t>
            </a:r>
            <a:endParaRPr lang="en-US" sz="4650" dirty="0"/>
          </a:p>
        </p:txBody>
      </p:sp>
      <p:pic>
        <p:nvPicPr>
          <p:cNvPr id="3" name="Image 0" descr="preencoded.png"/>
          <p:cNvPicPr>
            <a:picLocks noChangeAspect="1"/>
          </p:cNvPicPr>
          <p:nvPr/>
        </p:nvPicPr>
        <p:blipFill>
          <a:blip r:embed="rId3"/>
          <a:stretch>
            <a:fillRect/>
          </a:stretch>
        </p:blipFill>
        <p:spPr>
          <a:xfrm>
            <a:off x="833914" y="1876187"/>
            <a:ext cx="6302573" cy="3895249"/>
          </a:xfrm>
          <a:prstGeom prst="rect">
            <a:avLst/>
          </a:prstGeom>
        </p:spPr>
      </p:pic>
      <p:sp>
        <p:nvSpPr>
          <p:cNvPr id="4" name="Text 1"/>
          <p:cNvSpPr/>
          <p:nvPr/>
        </p:nvSpPr>
        <p:spPr>
          <a:xfrm>
            <a:off x="833914" y="6069211"/>
            <a:ext cx="2978468" cy="372308"/>
          </a:xfrm>
          <a:prstGeom prst="rect">
            <a:avLst/>
          </a:prstGeom>
          <a:noFill/>
          <a:ln/>
        </p:spPr>
        <p:txBody>
          <a:bodyPr wrap="none" lIns="0" tIns="0" rIns="0" bIns="0" rtlCol="0" anchor="t"/>
          <a:lstStyle/>
          <a:p>
            <a:pPr marL="0" indent="0" algn="l">
              <a:lnSpc>
                <a:spcPts val="2900"/>
              </a:lnSpc>
              <a:buNone/>
            </a:pPr>
            <a:endParaRPr lang="en-US" sz="2300" dirty="0"/>
          </a:p>
        </p:txBody>
      </p:sp>
      <p:sp>
        <p:nvSpPr>
          <p:cNvPr id="5" name="Text 2"/>
          <p:cNvSpPr/>
          <p:nvPr/>
        </p:nvSpPr>
        <p:spPr>
          <a:xfrm>
            <a:off x="833914" y="6584394"/>
            <a:ext cx="6302573" cy="762238"/>
          </a:xfrm>
          <a:prstGeom prst="rect">
            <a:avLst/>
          </a:prstGeom>
          <a:noFill/>
          <a:ln/>
        </p:spPr>
        <p:txBody>
          <a:bodyPr wrap="square" lIns="0" tIns="0" rIns="0" bIns="0" rtlCol="0" anchor="t"/>
          <a:lstStyle/>
          <a:p>
            <a:pPr marL="0" indent="0" algn="l">
              <a:lnSpc>
                <a:spcPts val="3000"/>
              </a:lnSpc>
              <a:buNone/>
            </a:pPr>
            <a:endParaRPr lang="en-US" sz="1850" dirty="0"/>
          </a:p>
        </p:txBody>
      </p:sp>
      <p:pic>
        <p:nvPicPr>
          <p:cNvPr id="6" name="Image 1" descr="preencoded.png"/>
          <p:cNvPicPr>
            <a:picLocks noChangeAspect="1"/>
          </p:cNvPicPr>
          <p:nvPr/>
        </p:nvPicPr>
        <p:blipFill>
          <a:blip r:embed="rId4"/>
          <a:stretch>
            <a:fillRect/>
          </a:stretch>
        </p:blipFill>
        <p:spPr>
          <a:xfrm>
            <a:off x="7493794" y="1876187"/>
            <a:ext cx="6302693" cy="3895249"/>
          </a:xfrm>
          <a:prstGeom prst="rect">
            <a:avLst/>
          </a:prstGeom>
        </p:spPr>
      </p:pic>
      <p:sp>
        <p:nvSpPr>
          <p:cNvPr id="7" name="Text 3"/>
          <p:cNvSpPr/>
          <p:nvPr/>
        </p:nvSpPr>
        <p:spPr>
          <a:xfrm>
            <a:off x="7493794" y="6069211"/>
            <a:ext cx="3203853" cy="372308"/>
          </a:xfrm>
          <a:prstGeom prst="rect">
            <a:avLst/>
          </a:prstGeom>
          <a:noFill/>
          <a:ln/>
        </p:spPr>
        <p:txBody>
          <a:bodyPr wrap="none" lIns="0" tIns="0" rIns="0" bIns="0" rtlCol="0" anchor="t"/>
          <a:lstStyle/>
          <a:p>
            <a:pPr marL="0" indent="0" algn="l">
              <a:lnSpc>
                <a:spcPts val="2900"/>
              </a:lnSpc>
              <a:buNone/>
            </a:pPr>
            <a:r>
              <a:rPr lang="en-IN" sz="2300" dirty="0" smtClean="0">
                <a:solidFill>
                  <a:srgbClr val="E0D6DE"/>
                </a:solidFill>
                <a:latin typeface="Sora" pitchFamily="34" charset="0"/>
                <a:cs typeface="Sora" pitchFamily="34" charset="-120"/>
              </a:rPr>
              <a:t>Model Training results</a:t>
            </a:r>
            <a:endParaRPr lang="en-US" sz="2300" dirty="0"/>
          </a:p>
        </p:txBody>
      </p:sp>
      <p:sp>
        <p:nvSpPr>
          <p:cNvPr id="8" name="Text 4"/>
          <p:cNvSpPr/>
          <p:nvPr/>
        </p:nvSpPr>
        <p:spPr>
          <a:xfrm>
            <a:off x="7493794" y="6584394"/>
            <a:ext cx="6302693" cy="1143357"/>
          </a:xfrm>
          <a:prstGeom prst="rect">
            <a:avLst/>
          </a:prstGeom>
          <a:noFill/>
          <a:ln/>
        </p:spPr>
        <p:txBody>
          <a:bodyPr wrap="square" lIns="0" tIns="0" rIns="0" bIns="0" rtlCol="0" anchor="t"/>
          <a:lstStyle/>
          <a:p>
            <a:pPr marL="0" indent="0" algn="l">
              <a:lnSpc>
                <a:spcPts val="3000"/>
              </a:lnSpc>
              <a:buNone/>
            </a:pPr>
            <a:r>
              <a:rPr lang="en-US" sz="1850" dirty="0" smtClean="0">
                <a:solidFill>
                  <a:srgbClr val="E0D6DE"/>
                </a:solidFill>
                <a:latin typeface="Noto Sans TC" pitchFamily="34" charset="0"/>
                <a:ea typeface="Noto Sans TC" pitchFamily="34" charset="-122"/>
                <a:cs typeface="Noto Sans TC" pitchFamily="34" charset="-120"/>
              </a:rPr>
              <a:t>The Dataset in thoroughly processed using all the sample size of data present in it. Improving the accuracy and authenticity of the results.</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p:cNvSpPr/>
          <p:nvPr/>
        </p:nvSpPr>
        <p:spPr>
          <a:xfrm>
            <a:off x="864037" y="3729038"/>
            <a:ext cx="6172200" cy="771525"/>
          </a:xfrm>
          <a:prstGeom prst="rect">
            <a:avLst/>
          </a:prstGeom>
          <a:noFill/>
          <a:ln/>
        </p:spPr>
        <p:txBody>
          <a:bodyPr wrap="none" lIns="0" tIns="0" rIns="0" bIns="0" rtlCol="0" anchor="t"/>
          <a:lstStyle/>
          <a:p>
            <a:pPr marL="0" indent="0">
              <a:lnSpc>
                <a:spcPts val="6050"/>
              </a:lnSpc>
              <a:buNone/>
            </a:pPr>
            <a:endParaRPr lang="en-US" sz="4850" dirty="0"/>
          </a:p>
        </p:txBody>
      </p:sp>
      <p:pic>
        <p:nvPicPr>
          <p:cNvPr id="5" name="Picture 4" descr="https://cdn.gamma.app/4j0om3s6rtqnrvu/5dd7c0f3c754407cb880aee03c4a445e/original/image.png"/>
          <p:cNvPicPr/>
          <p:nvPr/>
        </p:nvPicPr>
        <p:blipFill>
          <a:blip r:embed="rId3"/>
          <a:srcRect/>
          <a:stretch>
            <a:fillRect/>
          </a:stretch>
        </p:blipFill>
        <p:spPr bwMode="auto">
          <a:xfrm>
            <a:off x="864037" y="743216"/>
            <a:ext cx="4922520" cy="4297680"/>
          </a:xfrm>
          <a:prstGeom prst="rect">
            <a:avLst/>
          </a:prstGeom>
          <a:noFill/>
          <a:ln w="9525">
            <a:noFill/>
            <a:miter lim="800000"/>
            <a:headEnd/>
            <a:tailEnd/>
          </a:ln>
        </p:spPr>
      </p:pic>
      <p:pic>
        <p:nvPicPr>
          <p:cNvPr id="6" name="Picture 5" descr="https://cdn.gamma.app/4j0om3s6rtqnrvu/7d06c7e778884cae802f055349428e24/original/image.png"/>
          <p:cNvPicPr/>
          <p:nvPr/>
        </p:nvPicPr>
        <p:blipFill>
          <a:blip r:embed="rId4"/>
          <a:srcRect/>
          <a:stretch>
            <a:fillRect/>
          </a:stretch>
        </p:blipFill>
        <p:spPr bwMode="auto">
          <a:xfrm>
            <a:off x="8374912" y="3128276"/>
            <a:ext cx="4876800" cy="382524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3914" y="655201"/>
            <a:ext cx="7944683" cy="744498"/>
          </a:xfrm>
          <a:prstGeom prst="rect">
            <a:avLst/>
          </a:prstGeom>
          <a:noFill/>
          <a:ln/>
        </p:spPr>
        <p:txBody>
          <a:bodyPr wrap="none" lIns="0" tIns="0" rIns="0" bIns="0" rtlCol="0" anchor="t"/>
          <a:lstStyle/>
          <a:p>
            <a:pPr marL="0" indent="0">
              <a:lnSpc>
                <a:spcPts val="5850"/>
              </a:lnSpc>
              <a:buNone/>
            </a:pPr>
            <a:r>
              <a:rPr lang="en-US" sz="4650" dirty="0" smtClean="0">
                <a:solidFill>
                  <a:srgbClr val="97B8FF"/>
                </a:solidFill>
                <a:latin typeface="Sora" pitchFamily="34" charset="0"/>
                <a:ea typeface="Sora" pitchFamily="34" charset="-122"/>
                <a:cs typeface="Sora" pitchFamily="34" charset="-120"/>
              </a:rPr>
              <a:t>UI Output Samples</a:t>
            </a:r>
          </a:p>
          <a:p>
            <a:pPr marL="0" indent="0">
              <a:lnSpc>
                <a:spcPts val="5850"/>
              </a:lnSpc>
              <a:buNone/>
            </a:pPr>
            <a:endParaRPr lang="en-US" sz="4650" dirty="0"/>
          </a:p>
        </p:txBody>
      </p:sp>
      <p:sp>
        <p:nvSpPr>
          <p:cNvPr id="4" name="Text 1"/>
          <p:cNvSpPr/>
          <p:nvPr/>
        </p:nvSpPr>
        <p:spPr>
          <a:xfrm>
            <a:off x="833914" y="6069211"/>
            <a:ext cx="2978468" cy="372308"/>
          </a:xfrm>
          <a:prstGeom prst="rect">
            <a:avLst/>
          </a:prstGeom>
          <a:noFill/>
          <a:ln/>
        </p:spPr>
        <p:txBody>
          <a:bodyPr wrap="none" lIns="0" tIns="0" rIns="0" bIns="0" rtlCol="0" anchor="t"/>
          <a:lstStyle/>
          <a:p>
            <a:pPr marL="0" indent="0" algn="l">
              <a:lnSpc>
                <a:spcPts val="2900"/>
              </a:lnSpc>
              <a:buNone/>
            </a:pPr>
            <a:r>
              <a:rPr lang="en-US" sz="2300" dirty="0" smtClean="0">
                <a:solidFill>
                  <a:srgbClr val="E0D6DE"/>
                </a:solidFill>
                <a:latin typeface="Sora" pitchFamily="34" charset="0"/>
                <a:ea typeface="Sora" pitchFamily="34" charset="-122"/>
                <a:cs typeface="Sora" pitchFamily="34" charset="-120"/>
              </a:rPr>
              <a:t>App.py – For Image Upload</a:t>
            </a:r>
            <a:endParaRPr lang="en-US" sz="2300" dirty="0"/>
          </a:p>
        </p:txBody>
      </p:sp>
      <p:sp>
        <p:nvSpPr>
          <p:cNvPr id="5" name="Text 2"/>
          <p:cNvSpPr/>
          <p:nvPr/>
        </p:nvSpPr>
        <p:spPr>
          <a:xfrm>
            <a:off x="833914" y="6584394"/>
            <a:ext cx="6302573" cy="762238"/>
          </a:xfrm>
          <a:prstGeom prst="rect">
            <a:avLst/>
          </a:prstGeom>
          <a:noFill/>
          <a:ln/>
        </p:spPr>
        <p:txBody>
          <a:bodyPr wrap="square" lIns="0" tIns="0" rIns="0" bIns="0" rtlCol="0" anchor="t"/>
          <a:lstStyle/>
          <a:p>
            <a:pPr marL="0" indent="0" algn="l">
              <a:lnSpc>
                <a:spcPts val="3000"/>
              </a:lnSpc>
              <a:buNone/>
            </a:pPr>
            <a:r>
              <a:rPr lang="en-US" sz="1850" dirty="0" smtClean="0">
                <a:solidFill>
                  <a:srgbClr val="E0D6DE"/>
                </a:solidFill>
                <a:latin typeface="Noto Sans TC" pitchFamily="34" charset="0"/>
                <a:ea typeface="Noto Sans TC" pitchFamily="34" charset="-122"/>
                <a:cs typeface="Noto Sans TC" pitchFamily="34" charset="-120"/>
              </a:rPr>
              <a:t>The user interface allows for easy image uploads, enabling real-time analysis.</a:t>
            </a:r>
            <a:endParaRPr lang="en-US" sz="1850" dirty="0"/>
          </a:p>
        </p:txBody>
      </p:sp>
      <p:sp>
        <p:nvSpPr>
          <p:cNvPr id="7" name="Text 3"/>
          <p:cNvSpPr/>
          <p:nvPr/>
        </p:nvSpPr>
        <p:spPr>
          <a:xfrm>
            <a:off x="7493794" y="6069211"/>
            <a:ext cx="3203853" cy="372308"/>
          </a:xfrm>
          <a:prstGeom prst="rect">
            <a:avLst/>
          </a:prstGeom>
          <a:noFill/>
          <a:ln/>
        </p:spPr>
        <p:txBody>
          <a:bodyPr wrap="none" lIns="0" tIns="0" rIns="0" bIns="0" rtlCol="0" anchor="t"/>
          <a:lstStyle/>
          <a:p>
            <a:pPr marL="0" indent="0" algn="l">
              <a:lnSpc>
                <a:spcPts val="2900"/>
              </a:lnSpc>
              <a:buNone/>
            </a:pPr>
            <a:r>
              <a:rPr lang="en-US" sz="2300" dirty="0">
                <a:solidFill>
                  <a:srgbClr val="E0D6DE"/>
                </a:solidFill>
                <a:latin typeface="Sora" pitchFamily="34" charset="0"/>
                <a:ea typeface="Sora" pitchFamily="34" charset="-122"/>
                <a:cs typeface="Sora" pitchFamily="34" charset="-120"/>
              </a:rPr>
              <a:t>Diagnostic Feedback</a:t>
            </a:r>
            <a:endParaRPr lang="en-US" sz="2300" dirty="0"/>
          </a:p>
        </p:txBody>
      </p:sp>
      <p:sp>
        <p:nvSpPr>
          <p:cNvPr id="8" name="Text 4"/>
          <p:cNvSpPr/>
          <p:nvPr/>
        </p:nvSpPr>
        <p:spPr>
          <a:xfrm>
            <a:off x="7493794" y="6584394"/>
            <a:ext cx="6302693" cy="1143357"/>
          </a:xfrm>
          <a:prstGeom prst="rect">
            <a:avLst/>
          </a:prstGeom>
          <a:noFill/>
          <a:ln/>
        </p:spPr>
        <p:txBody>
          <a:bodyPr wrap="square" lIns="0" tIns="0" rIns="0" bIns="0" rtlCol="0" anchor="t"/>
          <a:lstStyle/>
          <a:p>
            <a:pPr marL="0" indent="0" algn="l">
              <a:lnSpc>
                <a:spcPts val="3000"/>
              </a:lnSpc>
              <a:buNone/>
            </a:pPr>
            <a:r>
              <a:rPr lang="en-US" sz="1850" dirty="0">
                <a:solidFill>
                  <a:srgbClr val="E0D6DE"/>
                </a:solidFill>
                <a:latin typeface="Noto Sans TC" pitchFamily="34" charset="0"/>
                <a:ea typeface="Noto Sans TC" pitchFamily="34" charset="-122"/>
                <a:cs typeface="Noto Sans TC" pitchFamily="34" charset="-120"/>
              </a:rPr>
              <a:t>The system provides clear and concise diagnostic feedback, including the predicted type of skin cancer and its severity.</a:t>
            </a:r>
            <a:endParaRPr lang="en-US" sz="1850" dirty="0"/>
          </a:p>
        </p:txBody>
      </p:sp>
      <p:pic>
        <p:nvPicPr>
          <p:cNvPr id="9" name="Picture 8"/>
          <p:cNvPicPr/>
          <p:nvPr/>
        </p:nvPicPr>
        <p:blipFill>
          <a:blip r:embed="rId3"/>
          <a:srcRect/>
          <a:stretch>
            <a:fillRect/>
          </a:stretch>
        </p:blipFill>
        <p:spPr bwMode="auto">
          <a:xfrm>
            <a:off x="833914" y="2107527"/>
            <a:ext cx="6121400" cy="3249002"/>
          </a:xfrm>
          <a:prstGeom prst="rect">
            <a:avLst/>
          </a:prstGeom>
          <a:noFill/>
          <a:ln w="9525">
            <a:noFill/>
            <a:miter lim="800000"/>
            <a:headEnd/>
            <a:tailEnd/>
          </a:ln>
        </p:spPr>
      </p:pic>
      <p:pic>
        <p:nvPicPr>
          <p:cNvPr id="10" name="Picture 9"/>
          <p:cNvPicPr/>
          <p:nvPr/>
        </p:nvPicPr>
        <p:blipFill>
          <a:blip r:embed="rId4"/>
          <a:srcRect/>
          <a:stretch>
            <a:fillRect/>
          </a:stretch>
        </p:blipFill>
        <p:spPr bwMode="auto">
          <a:xfrm>
            <a:off x="7783032" y="2107527"/>
            <a:ext cx="5279808" cy="3453333"/>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1753" y="544830"/>
            <a:ext cx="4941332" cy="617577"/>
          </a:xfrm>
          <a:prstGeom prst="rect">
            <a:avLst/>
          </a:prstGeom>
          <a:noFill/>
          <a:ln/>
        </p:spPr>
        <p:txBody>
          <a:bodyPr wrap="none" lIns="0" tIns="0" rIns="0" bIns="0" rtlCol="0" anchor="t"/>
          <a:lstStyle/>
          <a:p>
            <a:pPr marL="0" indent="0">
              <a:lnSpc>
                <a:spcPts val="4850"/>
              </a:lnSpc>
              <a:buNone/>
            </a:pPr>
            <a:r>
              <a:rPr lang="en-US" sz="3850" dirty="0">
                <a:solidFill>
                  <a:srgbClr val="97B8FF"/>
                </a:solidFill>
                <a:latin typeface="Sora" pitchFamily="34" charset="0"/>
                <a:ea typeface="Sora" pitchFamily="34" charset="-122"/>
                <a:cs typeface="Sora" pitchFamily="34" charset="-120"/>
              </a:rPr>
              <a:t>Project Timeline</a:t>
            </a:r>
            <a:endParaRPr lang="en-US" sz="3850" dirty="0"/>
          </a:p>
        </p:txBody>
      </p:sp>
      <p:sp>
        <p:nvSpPr>
          <p:cNvPr id="3" name="Shape 1"/>
          <p:cNvSpPr/>
          <p:nvPr/>
        </p:nvSpPr>
        <p:spPr>
          <a:xfrm>
            <a:off x="7303770" y="1557695"/>
            <a:ext cx="22860" cy="6126956"/>
          </a:xfrm>
          <a:prstGeom prst="roundRect">
            <a:avLst>
              <a:gd name="adj" fmla="val 129697"/>
            </a:avLst>
          </a:prstGeom>
          <a:solidFill>
            <a:srgbClr val="3F3F44"/>
          </a:solidFill>
          <a:ln/>
        </p:spPr>
      </p:sp>
      <p:sp>
        <p:nvSpPr>
          <p:cNvPr id="4" name="Shape 2"/>
          <p:cNvSpPr/>
          <p:nvPr/>
        </p:nvSpPr>
        <p:spPr>
          <a:xfrm>
            <a:off x="6423958" y="1990844"/>
            <a:ext cx="691753" cy="22860"/>
          </a:xfrm>
          <a:prstGeom prst="roundRect">
            <a:avLst>
              <a:gd name="adj" fmla="val 129697"/>
            </a:avLst>
          </a:prstGeom>
          <a:solidFill>
            <a:srgbClr val="3F3F44"/>
          </a:solidFill>
          <a:ln/>
        </p:spPr>
      </p:sp>
      <p:sp>
        <p:nvSpPr>
          <p:cNvPr id="5" name="Shape 3"/>
          <p:cNvSpPr/>
          <p:nvPr/>
        </p:nvSpPr>
        <p:spPr>
          <a:xfrm>
            <a:off x="7092851" y="1779984"/>
            <a:ext cx="444698" cy="444698"/>
          </a:xfrm>
          <a:prstGeom prst="roundRect">
            <a:avLst>
              <a:gd name="adj" fmla="val 6667"/>
            </a:avLst>
          </a:prstGeom>
          <a:solidFill>
            <a:srgbClr val="26262B"/>
          </a:solidFill>
          <a:ln/>
        </p:spPr>
      </p:sp>
      <p:sp>
        <p:nvSpPr>
          <p:cNvPr id="6" name="Text 4"/>
          <p:cNvSpPr/>
          <p:nvPr/>
        </p:nvSpPr>
        <p:spPr>
          <a:xfrm>
            <a:off x="7252514" y="1854041"/>
            <a:ext cx="125373" cy="296466"/>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pitchFamily="34" charset="0"/>
                <a:ea typeface="Sora" pitchFamily="34" charset="-122"/>
                <a:cs typeface="Sora" pitchFamily="34" charset="-120"/>
              </a:rPr>
              <a:t>1</a:t>
            </a:r>
            <a:endParaRPr lang="en-US" sz="2300" dirty="0"/>
          </a:p>
        </p:txBody>
      </p:sp>
      <p:sp>
        <p:nvSpPr>
          <p:cNvPr id="7" name="Text 5"/>
          <p:cNvSpPr/>
          <p:nvPr/>
        </p:nvSpPr>
        <p:spPr>
          <a:xfrm>
            <a:off x="2351246" y="1755338"/>
            <a:ext cx="3876913" cy="308729"/>
          </a:xfrm>
          <a:prstGeom prst="rect">
            <a:avLst/>
          </a:prstGeom>
          <a:noFill/>
          <a:ln/>
        </p:spPr>
        <p:txBody>
          <a:bodyPr wrap="none" lIns="0" tIns="0" rIns="0" bIns="0" rtlCol="0" anchor="t"/>
          <a:lstStyle/>
          <a:p>
            <a:pPr marL="0" indent="0" algn="r">
              <a:lnSpc>
                <a:spcPts val="2400"/>
              </a:lnSpc>
              <a:buNone/>
            </a:pPr>
            <a:r>
              <a:rPr lang="en-US" sz="1900" dirty="0">
                <a:solidFill>
                  <a:srgbClr val="E0D6DE"/>
                </a:solidFill>
                <a:latin typeface="Sora" pitchFamily="34" charset="0"/>
                <a:ea typeface="Sora" pitchFamily="34" charset="-122"/>
                <a:cs typeface="Sora" pitchFamily="34" charset="-120"/>
              </a:rPr>
              <a:t>Phase 1: Planning and Research</a:t>
            </a:r>
            <a:endParaRPr lang="en-US" sz="1900" dirty="0"/>
          </a:p>
        </p:txBody>
      </p:sp>
      <p:sp>
        <p:nvSpPr>
          <p:cNvPr id="8" name="Text 6"/>
          <p:cNvSpPr/>
          <p:nvPr/>
        </p:nvSpPr>
        <p:spPr>
          <a:xfrm>
            <a:off x="691753" y="2182654"/>
            <a:ext cx="5536406" cy="632460"/>
          </a:xfrm>
          <a:prstGeom prst="rect">
            <a:avLst/>
          </a:prstGeom>
          <a:noFill/>
          <a:ln/>
        </p:spPr>
        <p:txBody>
          <a:bodyPr wrap="square" lIns="0" tIns="0" rIns="0" bIns="0" rtlCol="0" anchor="t"/>
          <a:lstStyle/>
          <a:p>
            <a:pPr marL="0" indent="0" algn="r">
              <a:lnSpc>
                <a:spcPts val="2450"/>
              </a:lnSpc>
              <a:buNone/>
            </a:pPr>
            <a:r>
              <a:rPr lang="en-US" sz="1550" dirty="0">
                <a:solidFill>
                  <a:srgbClr val="E0D6DE"/>
                </a:solidFill>
                <a:latin typeface="Noto Sans TC" pitchFamily="34" charset="0"/>
                <a:ea typeface="Noto Sans TC" pitchFamily="34" charset="-122"/>
                <a:cs typeface="Noto Sans TC" pitchFamily="34" charset="-120"/>
              </a:rPr>
              <a:t>Define objectives and finalize the project plan. Milestone: Requirements Document.</a:t>
            </a:r>
            <a:endParaRPr lang="en-US" sz="1550" dirty="0"/>
          </a:p>
        </p:txBody>
      </p:sp>
      <p:sp>
        <p:nvSpPr>
          <p:cNvPr id="9" name="Shape 7"/>
          <p:cNvSpPr/>
          <p:nvPr/>
        </p:nvSpPr>
        <p:spPr>
          <a:xfrm>
            <a:off x="7514689" y="2979063"/>
            <a:ext cx="691753" cy="22860"/>
          </a:xfrm>
          <a:prstGeom prst="roundRect">
            <a:avLst>
              <a:gd name="adj" fmla="val 129697"/>
            </a:avLst>
          </a:prstGeom>
          <a:solidFill>
            <a:srgbClr val="3F3F44"/>
          </a:solidFill>
          <a:ln/>
        </p:spPr>
      </p:sp>
      <p:sp>
        <p:nvSpPr>
          <p:cNvPr id="10" name="Shape 8"/>
          <p:cNvSpPr/>
          <p:nvPr/>
        </p:nvSpPr>
        <p:spPr>
          <a:xfrm>
            <a:off x="7092851" y="2768203"/>
            <a:ext cx="444698" cy="444698"/>
          </a:xfrm>
          <a:prstGeom prst="roundRect">
            <a:avLst>
              <a:gd name="adj" fmla="val 6667"/>
            </a:avLst>
          </a:prstGeom>
          <a:solidFill>
            <a:srgbClr val="26262B"/>
          </a:solidFill>
          <a:ln/>
        </p:spPr>
      </p:sp>
      <p:sp>
        <p:nvSpPr>
          <p:cNvPr id="11" name="Text 9"/>
          <p:cNvSpPr/>
          <p:nvPr/>
        </p:nvSpPr>
        <p:spPr>
          <a:xfrm>
            <a:off x="7222867" y="2842260"/>
            <a:ext cx="184666" cy="296466"/>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pitchFamily="34" charset="0"/>
                <a:ea typeface="Sora" pitchFamily="34" charset="-122"/>
                <a:cs typeface="Sora" pitchFamily="34" charset="-120"/>
              </a:rPr>
              <a:t>2</a:t>
            </a:r>
            <a:endParaRPr lang="en-US" sz="2300" dirty="0"/>
          </a:p>
        </p:txBody>
      </p:sp>
      <p:sp>
        <p:nvSpPr>
          <p:cNvPr id="12" name="Text 10"/>
          <p:cNvSpPr/>
          <p:nvPr/>
        </p:nvSpPr>
        <p:spPr>
          <a:xfrm>
            <a:off x="8402241" y="2743557"/>
            <a:ext cx="3596878" cy="308729"/>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pitchFamily="34" charset="0"/>
                <a:ea typeface="Sora" pitchFamily="34" charset="-122"/>
                <a:cs typeface="Sora" pitchFamily="34" charset="-120"/>
              </a:rPr>
              <a:t>Phase 2: Dataset Preparation</a:t>
            </a:r>
            <a:endParaRPr lang="en-US" sz="1900" dirty="0"/>
          </a:p>
        </p:txBody>
      </p:sp>
      <p:sp>
        <p:nvSpPr>
          <p:cNvPr id="13" name="Text 11"/>
          <p:cNvSpPr/>
          <p:nvPr/>
        </p:nvSpPr>
        <p:spPr>
          <a:xfrm>
            <a:off x="8402241" y="3170873"/>
            <a:ext cx="5536406" cy="632460"/>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Collect, preprocess, and augment the dataset. Milestone: Dataset Ready.</a:t>
            </a:r>
            <a:endParaRPr lang="en-US" sz="1550" dirty="0"/>
          </a:p>
        </p:txBody>
      </p:sp>
      <p:sp>
        <p:nvSpPr>
          <p:cNvPr id="14" name="Shape 12"/>
          <p:cNvSpPr/>
          <p:nvPr/>
        </p:nvSpPr>
        <p:spPr>
          <a:xfrm>
            <a:off x="6423958" y="3868460"/>
            <a:ext cx="691753" cy="22860"/>
          </a:xfrm>
          <a:prstGeom prst="roundRect">
            <a:avLst>
              <a:gd name="adj" fmla="val 129697"/>
            </a:avLst>
          </a:prstGeom>
          <a:solidFill>
            <a:srgbClr val="3F3F44"/>
          </a:solidFill>
          <a:ln/>
        </p:spPr>
      </p:sp>
      <p:sp>
        <p:nvSpPr>
          <p:cNvPr id="15" name="Shape 13"/>
          <p:cNvSpPr/>
          <p:nvPr/>
        </p:nvSpPr>
        <p:spPr>
          <a:xfrm>
            <a:off x="7092851" y="3657600"/>
            <a:ext cx="444698" cy="444698"/>
          </a:xfrm>
          <a:prstGeom prst="roundRect">
            <a:avLst>
              <a:gd name="adj" fmla="val 6667"/>
            </a:avLst>
          </a:prstGeom>
          <a:solidFill>
            <a:srgbClr val="26262B"/>
          </a:solidFill>
          <a:ln/>
        </p:spPr>
      </p:sp>
      <p:sp>
        <p:nvSpPr>
          <p:cNvPr id="16" name="Text 14"/>
          <p:cNvSpPr/>
          <p:nvPr/>
        </p:nvSpPr>
        <p:spPr>
          <a:xfrm>
            <a:off x="7223224" y="3731657"/>
            <a:ext cx="183833" cy="296466"/>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pitchFamily="34" charset="0"/>
                <a:ea typeface="Sora" pitchFamily="34" charset="-122"/>
                <a:cs typeface="Sora" pitchFamily="34" charset="-120"/>
              </a:rPr>
              <a:t>3</a:t>
            </a:r>
            <a:endParaRPr lang="en-US" sz="2300" dirty="0"/>
          </a:p>
        </p:txBody>
      </p:sp>
      <p:sp>
        <p:nvSpPr>
          <p:cNvPr id="17" name="Text 15"/>
          <p:cNvSpPr/>
          <p:nvPr/>
        </p:nvSpPr>
        <p:spPr>
          <a:xfrm>
            <a:off x="2594967" y="3632954"/>
            <a:ext cx="3633192" cy="308729"/>
          </a:xfrm>
          <a:prstGeom prst="rect">
            <a:avLst/>
          </a:prstGeom>
          <a:noFill/>
          <a:ln/>
        </p:spPr>
        <p:txBody>
          <a:bodyPr wrap="none" lIns="0" tIns="0" rIns="0" bIns="0" rtlCol="0" anchor="t"/>
          <a:lstStyle/>
          <a:p>
            <a:pPr marL="0" indent="0" algn="r">
              <a:lnSpc>
                <a:spcPts val="2400"/>
              </a:lnSpc>
              <a:buNone/>
            </a:pPr>
            <a:r>
              <a:rPr lang="en-US" sz="1900" dirty="0">
                <a:solidFill>
                  <a:srgbClr val="E0D6DE"/>
                </a:solidFill>
                <a:latin typeface="Sora" pitchFamily="34" charset="0"/>
                <a:ea typeface="Sora" pitchFamily="34" charset="-122"/>
                <a:cs typeface="Sora" pitchFamily="34" charset="-120"/>
              </a:rPr>
              <a:t>Phase 3: Model Development</a:t>
            </a:r>
            <a:endParaRPr lang="en-US" sz="1900" dirty="0"/>
          </a:p>
        </p:txBody>
      </p:sp>
      <p:sp>
        <p:nvSpPr>
          <p:cNvPr id="18" name="Text 16"/>
          <p:cNvSpPr/>
          <p:nvPr/>
        </p:nvSpPr>
        <p:spPr>
          <a:xfrm>
            <a:off x="691753" y="4060269"/>
            <a:ext cx="5536406" cy="632460"/>
          </a:xfrm>
          <a:prstGeom prst="rect">
            <a:avLst/>
          </a:prstGeom>
          <a:noFill/>
          <a:ln/>
        </p:spPr>
        <p:txBody>
          <a:bodyPr wrap="square" lIns="0" tIns="0" rIns="0" bIns="0" rtlCol="0" anchor="t"/>
          <a:lstStyle/>
          <a:p>
            <a:pPr marL="0" indent="0" algn="r">
              <a:lnSpc>
                <a:spcPts val="2450"/>
              </a:lnSpc>
              <a:buNone/>
            </a:pPr>
            <a:r>
              <a:rPr lang="en-US" sz="1550" dirty="0">
                <a:solidFill>
                  <a:srgbClr val="E0D6DE"/>
                </a:solidFill>
                <a:latin typeface="Noto Sans TC" pitchFamily="34" charset="0"/>
                <a:ea typeface="Noto Sans TC" pitchFamily="34" charset="-122"/>
                <a:cs typeface="Noto Sans TC" pitchFamily="34" charset="-120"/>
              </a:rPr>
              <a:t>Develop and train the Convolutional Neural Network (CNN) model.</a:t>
            </a:r>
            <a:endParaRPr lang="en-US" sz="1550" dirty="0"/>
          </a:p>
        </p:txBody>
      </p:sp>
      <p:sp>
        <p:nvSpPr>
          <p:cNvPr id="19" name="Shape 17"/>
          <p:cNvSpPr/>
          <p:nvPr/>
        </p:nvSpPr>
        <p:spPr>
          <a:xfrm>
            <a:off x="7514689" y="4757857"/>
            <a:ext cx="691753" cy="22860"/>
          </a:xfrm>
          <a:prstGeom prst="roundRect">
            <a:avLst>
              <a:gd name="adj" fmla="val 129697"/>
            </a:avLst>
          </a:prstGeom>
          <a:solidFill>
            <a:srgbClr val="3F3F44"/>
          </a:solidFill>
          <a:ln/>
        </p:spPr>
      </p:sp>
      <p:sp>
        <p:nvSpPr>
          <p:cNvPr id="20" name="Shape 18"/>
          <p:cNvSpPr/>
          <p:nvPr/>
        </p:nvSpPr>
        <p:spPr>
          <a:xfrm>
            <a:off x="7092851" y="4546997"/>
            <a:ext cx="444698" cy="444698"/>
          </a:xfrm>
          <a:prstGeom prst="roundRect">
            <a:avLst>
              <a:gd name="adj" fmla="val 6667"/>
            </a:avLst>
          </a:prstGeom>
          <a:solidFill>
            <a:srgbClr val="26262B"/>
          </a:solidFill>
          <a:ln/>
        </p:spPr>
      </p:sp>
      <p:sp>
        <p:nvSpPr>
          <p:cNvPr id="21" name="Text 19"/>
          <p:cNvSpPr/>
          <p:nvPr/>
        </p:nvSpPr>
        <p:spPr>
          <a:xfrm>
            <a:off x="7218581" y="4621054"/>
            <a:ext cx="193238" cy="296466"/>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pitchFamily="34" charset="0"/>
                <a:ea typeface="Sora" pitchFamily="34" charset="-122"/>
                <a:cs typeface="Sora" pitchFamily="34" charset="-120"/>
              </a:rPr>
              <a:t>4</a:t>
            </a:r>
            <a:endParaRPr lang="en-US" sz="2300" dirty="0"/>
          </a:p>
        </p:txBody>
      </p:sp>
      <p:sp>
        <p:nvSpPr>
          <p:cNvPr id="22" name="Text 20"/>
          <p:cNvSpPr/>
          <p:nvPr/>
        </p:nvSpPr>
        <p:spPr>
          <a:xfrm>
            <a:off x="8402241" y="4522351"/>
            <a:ext cx="4345186" cy="308729"/>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pitchFamily="34" charset="0"/>
                <a:ea typeface="Sora" pitchFamily="34" charset="-122"/>
                <a:cs typeface="Sora" pitchFamily="34" charset="-120"/>
              </a:rPr>
              <a:t>Phase 4: UI Integration and Testing</a:t>
            </a:r>
            <a:endParaRPr lang="en-US" sz="1900" dirty="0"/>
          </a:p>
        </p:txBody>
      </p:sp>
      <p:sp>
        <p:nvSpPr>
          <p:cNvPr id="23" name="Text 21"/>
          <p:cNvSpPr/>
          <p:nvPr/>
        </p:nvSpPr>
        <p:spPr>
          <a:xfrm>
            <a:off x="8402241" y="4949666"/>
            <a:ext cx="5536406" cy="632460"/>
          </a:xfrm>
          <a:prstGeom prst="rect">
            <a:avLst/>
          </a:prstGeom>
          <a:noFill/>
          <a:ln/>
        </p:spPr>
        <p:txBody>
          <a:bodyPr wrap="squar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Integrate the user interface (UI) and test system functionality.</a:t>
            </a:r>
            <a:endParaRPr lang="en-US" sz="1550" dirty="0"/>
          </a:p>
        </p:txBody>
      </p:sp>
      <p:sp>
        <p:nvSpPr>
          <p:cNvPr id="24" name="Shape 22"/>
          <p:cNvSpPr/>
          <p:nvPr/>
        </p:nvSpPr>
        <p:spPr>
          <a:xfrm>
            <a:off x="6423958" y="5647253"/>
            <a:ext cx="691753" cy="22860"/>
          </a:xfrm>
          <a:prstGeom prst="roundRect">
            <a:avLst>
              <a:gd name="adj" fmla="val 129697"/>
            </a:avLst>
          </a:prstGeom>
          <a:solidFill>
            <a:srgbClr val="3F3F44"/>
          </a:solidFill>
          <a:ln/>
        </p:spPr>
      </p:sp>
      <p:sp>
        <p:nvSpPr>
          <p:cNvPr id="25" name="Shape 23"/>
          <p:cNvSpPr/>
          <p:nvPr/>
        </p:nvSpPr>
        <p:spPr>
          <a:xfrm>
            <a:off x="7092851" y="5436394"/>
            <a:ext cx="444698" cy="444698"/>
          </a:xfrm>
          <a:prstGeom prst="roundRect">
            <a:avLst>
              <a:gd name="adj" fmla="val 6667"/>
            </a:avLst>
          </a:prstGeom>
          <a:solidFill>
            <a:srgbClr val="26262B"/>
          </a:solidFill>
          <a:ln/>
        </p:spPr>
      </p:sp>
      <p:sp>
        <p:nvSpPr>
          <p:cNvPr id="26" name="Text 24"/>
          <p:cNvSpPr/>
          <p:nvPr/>
        </p:nvSpPr>
        <p:spPr>
          <a:xfrm>
            <a:off x="7221795" y="5510451"/>
            <a:ext cx="186809" cy="296466"/>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pitchFamily="34" charset="0"/>
                <a:ea typeface="Sora" pitchFamily="34" charset="-122"/>
                <a:cs typeface="Sora" pitchFamily="34" charset="-120"/>
              </a:rPr>
              <a:t>5</a:t>
            </a:r>
            <a:endParaRPr lang="en-US" sz="2300" dirty="0"/>
          </a:p>
        </p:txBody>
      </p:sp>
      <p:sp>
        <p:nvSpPr>
          <p:cNvPr id="27" name="Text 25"/>
          <p:cNvSpPr/>
          <p:nvPr/>
        </p:nvSpPr>
        <p:spPr>
          <a:xfrm>
            <a:off x="1700570" y="5411748"/>
            <a:ext cx="4527590" cy="308729"/>
          </a:xfrm>
          <a:prstGeom prst="rect">
            <a:avLst/>
          </a:prstGeom>
          <a:noFill/>
          <a:ln/>
        </p:spPr>
        <p:txBody>
          <a:bodyPr wrap="none" lIns="0" tIns="0" rIns="0" bIns="0" rtlCol="0" anchor="t"/>
          <a:lstStyle/>
          <a:p>
            <a:pPr marL="0" indent="0" algn="r">
              <a:lnSpc>
                <a:spcPts val="2400"/>
              </a:lnSpc>
              <a:buNone/>
            </a:pPr>
            <a:r>
              <a:rPr lang="en-US" sz="1900" dirty="0">
                <a:solidFill>
                  <a:srgbClr val="E0D6DE"/>
                </a:solidFill>
                <a:latin typeface="Sora" pitchFamily="34" charset="0"/>
                <a:ea typeface="Sora" pitchFamily="34" charset="-122"/>
                <a:cs typeface="Sora" pitchFamily="34" charset="-120"/>
              </a:rPr>
              <a:t>Phase 5: Deployment and Evaluation</a:t>
            </a:r>
            <a:endParaRPr lang="en-US" sz="1900" dirty="0"/>
          </a:p>
        </p:txBody>
      </p:sp>
      <p:sp>
        <p:nvSpPr>
          <p:cNvPr id="28" name="Text 26"/>
          <p:cNvSpPr/>
          <p:nvPr/>
        </p:nvSpPr>
        <p:spPr>
          <a:xfrm>
            <a:off x="691753" y="5839063"/>
            <a:ext cx="5536406" cy="316230"/>
          </a:xfrm>
          <a:prstGeom prst="rect">
            <a:avLst/>
          </a:prstGeom>
          <a:noFill/>
          <a:ln/>
        </p:spPr>
        <p:txBody>
          <a:bodyPr wrap="none" lIns="0" tIns="0" rIns="0" bIns="0" rtlCol="0" anchor="t"/>
          <a:lstStyle/>
          <a:p>
            <a:pPr marL="0" indent="0" algn="r">
              <a:lnSpc>
                <a:spcPts val="2450"/>
              </a:lnSpc>
              <a:buNone/>
            </a:pPr>
            <a:r>
              <a:rPr lang="en-US" sz="1550" dirty="0">
                <a:solidFill>
                  <a:srgbClr val="E0D6DE"/>
                </a:solidFill>
                <a:latin typeface="Noto Sans TC" pitchFamily="34" charset="0"/>
                <a:ea typeface="Noto Sans TC" pitchFamily="34" charset="-122"/>
                <a:cs typeface="Noto Sans TC" pitchFamily="34" charset="-120"/>
              </a:rPr>
              <a:t>Deploy the system and evaluate its performance.</a:t>
            </a:r>
            <a:endParaRPr lang="en-US" sz="1550" dirty="0"/>
          </a:p>
        </p:txBody>
      </p:sp>
      <p:sp>
        <p:nvSpPr>
          <p:cNvPr id="29" name="Shape 27"/>
          <p:cNvSpPr/>
          <p:nvPr/>
        </p:nvSpPr>
        <p:spPr>
          <a:xfrm>
            <a:off x="7514689" y="6536650"/>
            <a:ext cx="691753" cy="22860"/>
          </a:xfrm>
          <a:prstGeom prst="roundRect">
            <a:avLst>
              <a:gd name="adj" fmla="val 129697"/>
            </a:avLst>
          </a:prstGeom>
          <a:solidFill>
            <a:srgbClr val="3F3F44"/>
          </a:solidFill>
          <a:ln/>
        </p:spPr>
      </p:sp>
      <p:sp>
        <p:nvSpPr>
          <p:cNvPr id="30" name="Shape 28"/>
          <p:cNvSpPr/>
          <p:nvPr/>
        </p:nvSpPr>
        <p:spPr>
          <a:xfrm>
            <a:off x="7092851" y="6325791"/>
            <a:ext cx="444698" cy="444698"/>
          </a:xfrm>
          <a:prstGeom prst="roundRect">
            <a:avLst>
              <a:gd name="adj" fmla="val 6667"/>
            </a:avLst>
          </a:prstGeom>
          <a:solidFill>
            <a:srgbClr val="26262B"/>
          </a:solidFill>
          <a:ln/>
        </p:spPr>
      </p:sp>
      <p:sp>
        <p:nvSpPr>
          <p:cNvPr id="31" name="Text 29"/>
          <p:cNvSpPr/>
          <p:nvPr/>
        </p:nvSpPr>
        <p:spPr>
          <a:xfrm>
            <a:off x="7216200" y="6399848"/>
            <a:ext cx="198001" cy="296466"/>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pitchFamily="34" charset="0"/>
                <a:ea typeface="Sora" pitchFamily="34" charset="-122"/>
                <a:cs typeface="Sora" pitchFamily="34" charset="-120"/>
              </a:rPr>
              <a:t>6</a:t>
            </a:r>
            <a:endParaRPr lang="en-US" sz="2300" dirty="0"/>
          </a:p>
        </p:txBody>
      </p:sp>
      <p:sp>
        <p:nvSpPr>
          <p:cNvPr id="32" name="Text 30"/>
          <p:cNvSpPr/>
          <p:nvPr/>
        </p:nvSpPr>
        <p:spPr>
          <a:xfrm>
            <a:off x="8402241" y="6301145"/>
            <a:ext cx="4562713" cy="308729"/>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pitchFamily="34" charset="0"/>
                <a:ea typeface="Sora" pitchFamily="34" charset="-122"/>
                <a:cs typeface="Sora" pitchFamily="34" charset="-120"/>
              </a:rPr>
              <a:t>Phase 6: Documentation and Review</a:t>
            </a:r>
            <a:endParaRPr lang="en-US" sz="1900" dirty="0"/>
          </a:p>
        </p:txBody>
      </p:sp>
      <p:sp>
        <p:nvSpPr>
          <p:cNvPr id="33" name="Text 31"/>
          <p:cNvSpPr/>
          <p:nvPr/>
        </p:nvSpPr>
        <p:spPr>
          <a:xfrm>
            <a:off x="8402241" y="6728460"/>
            <a:ext cx="5536406" cy="316230"/>
          </a:xfrm>
          <a:prstGeom prst="rect">
            <a:avLst/>
          </a:prstGeom>
          <a:noFill/>
          <a:ln/>
        </p:spPr>
        <p:txBody>
          <a:bodyPr wrap="none" lIns="0" tIns="0" rIns="0" bIns="0" rtlCol="0" anchor="t"/>
          <a:lstStyle/>
          <a:p>
            <a:pPr marL="0" indent="0" algn="l">
              <a:lnSpc>
                <a:spcPts val="2450"/>
              </a:lnSpc>
              <a:buNone/>
            </a:pPr>
            <a:r>
              <a:rPr lang="en-US" sz="1550" dirty="0">
                <a:solidFill>
                  <a:srgbClr val="E0D6DE"/>
                </a:solidFill>
                <a:latin typeface="Noto Sans TC" pitchFamily="34" charset="0"/>
                <a:ea typeface="Noto Sans TC" pitchFamily="34" charset="-122"/>
                <a:cs typeface="Noto Sans TC" pitchFamily="34" charset="-120"/>
              </a:rPr>
              <a:t>Prepare final documentation and conduct project review.</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32476" y="1560076"/>
            <a:ext cx="5109448" cy="5109448"/>
          </a:xfrm>
          <a:prstGeom prst="rect">
            <a:avLst/>
          </a:prstGeom>
        </p:spPr>
      </p:pic>
      <p:sp>
        <p:nvSpPr>
          <p:cNvPr id="4" name="Text 0"/>
          <p:cNvSpPr/>
          <p:nvPr/>
        </p:nvSpPr>
        <p:spPr>
          <a:xfrm>
            <a:off x="527804" y="415171"/>
            <a:ext cx="3770114" cy="471249"/>
          </a:xfrm>
          <a:prstGeom prst="rect">
            <a:avLst/>
          </a:prstGeom>
          <a:noFill/>
          <a:ln/>
        </p:spPr>
        <p:txBody>
          <a:bodyPr wrap="none" lIns="0" tIns="0" rIns="0" bIns="0" rtlCol="0" anchor="t"/>
          <a:lstStyle/>
          <a:p>
            <a:pPr marL="0" indent="0">
              <a:lnSpc>
                <a:spcPts val="3700"/>
              </a:lnSpc>
              <a:buNone/>
            </a:pPr>
            <a:r>
              <a:rPr lang="en-US" sz="2950" dirty="0">
                <a:solidFill>
                  <a:srgbClr val="97B8FF"/>
                </a:solidFill>
                <a:latin typeface="Sora" pitchFamily="34" charset="0"/>
                <a:ea typeface="Sora" pitchFamily="34" charset="-122"/>
                <a:cs typeface="Sora" pitchFamily="34" charset="-120"/>
              </a:rPr>
              <a:t>Project Summary</a:t>
            </a:r>
            <a:endParaRPr lang="en-US" sz="2950" dirty="0"/>
          </a:p>
        </p:txBody>
      </p:sp>
      <p:pic>
        <p:nvPicPr>
          <p:cNvPr id="5" name="Image 2" descr="preencoded.png"/>
          <p:cNvPicPr>
            <a:picLocks noChangeAspect="1"/>
          </p:cNvPicPr>
          <p:nvPr/>
        </p:nvPicPr>
        <p:blipFill>
          <a:blip r:embed="rId5"/>
          <a:stretch>
            <a:fillRect/>
          </a:stretch>
        </p:blipFill>
        <p:spPr>
          <a:xfrm>
            <a:off x="527804" y="1112520"/>
            <a:ext cx="376952" cy="376952"/>
          </a:xfrm>
          <a:prstGeom prst="rect">
            <a:avLst/>
          </a:prstGeom>
        </p:spPr>
      </p:pic>
      <p:sp>
        <p:nvSpPr>
          <p:cNvPr id="6" name="Text 1"/>
          <p:cNvSpPr/>
          <p:nvPr/>
        </p:nvSpPr>
        <p:spPr>
          <a:xfrm>
            <a:off x="527804" y="1640205"/>
            <a:ext cx="3532703" cy="235506"/>
          </a:xfrm>
          <a:prstGeom prst="rect">
            <a:avLst/>
          </a:prstGeom>
          <a:noFill/>
          <a:ln/>
        </p:spPr>
        <p:txBody>
          <a:bodyPr wrap="none" lIns="0" tIns="0" rIns="0" bIns="0" rtlCol="0" anchor="t"/>
          <a:lstStyle/>
          <a:p>
            <a:pPr marL="0" indent="0" algn="l">
              <a:lnSpc>
                <a:spcPts val="1850"/>
              </a:lnSpc>
              <a:buNone/>
            </a:pPr>
            <a:r>
              <a:rPr lang="en-US" sz="1450" dirty="0">
                <a:solidFill>
                  <a:srgbClr val="E0D6DE"/>
                </a:solidFill>
                <a:latin typeface="Sora" pitchFamily="34" charset="0"/>
                <a:ea typeface="Sora" pitchFamily="34" charset="-122"/>
                <a:cs typeface="Sora" pitchFamily="34" charset="-120"/>
              </a:rPr>
              <a:t>Advanced Skin Cancer Classification</a:t>
            </a:r>
            <a:endParaRPr lang="en-US" sz="1450" dirty="0"/>
          </a:p>
        </p:txBody>
      </p:sp>
      <p:sp>
        <p:nvSpPr>
          <p:cNvPr id="7" name="Text 2"/>
          <p:cNvSpPr/>
          <p:nvPr/>
        </p:nvSpPr>
        <p:spPr>
          <a:xfrm>
            <a:off x="527804" y="1966079"/>
            <a:ext cx="8088392" cy="482679"/>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Noto Sans TC" pitchFamily="34" charset="0"/>
                <a:ea typeface="Noto Sans TC" pitchFamily="34" charset="-122"/>
                <a:cs typeface="Noto Sans TC" pitchFamily="34" charset="-120"/>
              </a:rPr>
              <a:t>Developed an advanced skin cancer classification system using CNNs and TensorFlow with the HAM10000 dataset of dermatoscopic images.</a:t>
            </a:r>
            <a:endParaRPr lang="en-US" sz="1150" dirty="0"/>
          </a:p>
        </p:txBody>
      </p:sp>
      <p:pic>
        <p:nvPicPr>
          <p:cNvPr id="8" name="Image 3" descr="preencoded.png"/>
          <p:cNvPicPr>
            <a:picLocks noChangeAspect="1"/>
          </p:cNvPicPr>
          <p:nvPr/>
        </p:nvPicPr>
        <p:blipFill>
          <a:blip r:embed="rId6"/>
          <a:stretch>
            <a:fillRect/>
          </a:stretch>
        </p:blipFill>
        <p:spPr>
          <a:xfrm>
            <a:off x="527804" y="2901077"/>
            <a:ext cx="376952" cy="376952"/>
          </a:xfrm>
          <a:prstGeom prst="rect">
            <a:avLst/>
          </a:prstGeom>
        </p:spPr>
      </p:pic>
      <p:sp>
        <p:nvSpPr>
          <p:cNvPr id="9" name="Text 3"/>
          <p:cNvSpPr/>
          <p:nvPr/>
        </p:nvSpPr>
        <p:spPr>
          <a:xfrm>
            <a:off x="527804" y="3428762"/>
            <a:ext cx="2553772" cy="235506"/>
          </a:xfrm>
          <a:prstGeom prst="rect">
            <a:avLst/>
          </a:prstGeom>
          <a:noFill/>
          <a:ln/>
        </p:spPr>
        <p:txBody>
          <a:bodyPr wrap="none" lIns="0" tIns="0" rIns="0" bIns="0" rtlCol="0" anchor="t"/>
          <a:lstStyle/>
          <a:p>
            <a:pPr marL="0" indent="0" algn="l">
              <a:lnSpc>
                <a:spcPts val="1850"/>
              </a:lnSpc>
              <a:buNone/>
            </a:pPr>
            <a:r>
              <a:rPr lang="en-US" sz="1450" dirty="0">
                <a:solidFill>
                  <a:srgbClr val="E0D6DE"/>
                </a:solidFill>
                <a:latin typeface="Sora" pitchFamily="34" charset="0"/>
                <a:ea typeface="Sora" pitchFamily="34" charset="-122"/>
                <a:cs typeface="Sora" pitchFamily="34" charset="-120"/>
              </a:rPr>
              <a:t>Model Design and Training</a:t>
            </a:r>
            <a:endParaRPr lang="en-US" sz="1450" dirty="0"/>
          </a:p>
        </p:txBody>
      </p:sp>
      <p:sp>
        <p:nvSpPr>
          <p:cNvPr id="10" name="Text 4"/>
          <p:cNvSpPr/>
          <p:nvPr/>
        </p:nvSpPr>
        <p:spPr>
          <a:xfrm>
            <a:off x="527804" y="3754636"/>
            <a:ext cx="8088392" cy="482679"/>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Noto Sans TC" pitchFamily="34" charset="0"/>
                <a:ea typeface="Noto Sans TC" pitchFamily="34" charset="-122"/>
                <a:cs typeface="Noto Sans TC" pitchFamily="34" charset="-120"/>
              </a:rPr>
              <a:t>Model design and training included data augmentation and dropout layers to improve generalization and accuracy across various skin lesions.</a:t>
            </a:r>
            <a:endParaRPr lang="en-US" sz="1150" dirty="0"/>
          </a:p>
        </p:txBody>
      </p:sp>
      <p:pic>
        <p:nvPicPr>
          <p:cNvPr id="11" name="Image 4" descr="preencoded.png"/>
          <p:cNvPicPr>
            <a:picLocks noChangeAspect="1"/>
          </p:cNvPicPr>
          <p:nvPr/>
        </p:nvPicPr>
        <p:blipFill>
          <a:blip r:embed="rId7"/>
          <a:stretch>
            <a:fillRect/>
          </a:stretch>
        </p:blipFill>
        <p:spPr>
          <a:xfrm>
            <a:off x="527804" y="4689634"/>
            <a:ext cx="376952" cy="376952"/>
          </a:xfrm>
          <a:prstGeom prst="rect">
            <a:avLst/>
          </a:prstGeom>
        </p:spPr>
      </p:pic>
      <p:sp>
        <p:nvSpPr>
          <p:cNvPr id="12" name="Text 5"/>
          <p:cNvSpPr/>
          <p:nvPr/>
        </p:nvSpPr>
        <p:spPr>
          <a:xfrm>
            <a:off x="527804" y="5217319"/>
            <a:ext cx="2477691" cy="235506"/>
          </a:xfrm>
          <a:prstGeom prst="rect">
            <a:avLst/>
          </a:prstGeom>
          <a:noFill/>
          <a:ln/>
        </p:spPr>
        <p:txBody>
          <a:bodyPr wrap="none" lIns="0" tIns="0" rIns="0" bIns="0" rtlCol="0" anchor="t"/>
          <a:lstStyle/>
          <a:p>
            <a:pPr marL="0" indent="0" algn="l">
              <a:lnSpc>
                <a:spcPts val="1850"/>
              </a:lnSpc>
              <a:buNone/>
            </a:pPr>
            <a:r>
              <a:rPr lang="en-US" sz="1450" dirty="0">
                <a:solidFill>
                  <a:srgbClr val="E0D6DE"/>
                </a:solidFill>
                <a:latin typeface="Sora" pitchFamily="34" charset="0"/>
                <a:ea typeface="Sora" pitchFamily="34" charset="-122"/>
                <a:cs typeface="Sora" pitchFamily="34" charset="-120"/>
              </a:rPr>
              <a:t>User Interface Integration</a:t>
            </a:r>
            <a:endParaRPr lang="en-US" sz="1450" dirty="0"/>
          </a:p>
        </p:txBody>
      </p:sp>
      <p:sp>
        <p:nvSpPr>
          <p:cNvPr id="13" name="Text 6"/>
          <p:cNvSpPr/>
          <p:nvPr/>
        </p:nvSpPr>
        <p:spPr>
          <a:xfrm>
            <a:off x="527804" y="5543193"/>
            <a:ext cx="8088392" cy="482679"/>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Noto Sans TC" pitchFamily="34" charset="0"/>
                <a:ea typeface="Noto Sans TC" pitchFamily="34" charset="-122"/>
                <a:cs typeface="Noto Sans TC" pitchFamily="34" charset="-120"/>
              </a:rPr>
              <a:t>Integrated a user-friendly interface for real-time image uploads and diagnostic feedback, ensuring efficient performance with minimal latency.</a:t>
            </a:r>
            <a:endParaRPr lang="en-US" sz="1150" dirty="0"/>
          </a:p>
        </p:txBody>
      </p:sp>
      <p:pic>
        <p:nvPicPr>
          <p:cNvPr id="14" name="Image 5" descr="preencoded.png"/>
          <p:cNvPicPr>
            <a:picLocks noChangeAspect="1"/>
          </p:cNvPicPr>
          <p:nvPr/>
        </p:nvPicPr>
        <p:blipFill>
          <a:blip r:embed="rId8"/>
          <a:stretch>
            <a:fillRect/>
          </a:stretch>
        </p:blipFill>
        <p:spPr>
          <a:xfrm>
            <a:off x="527804" y="6478191"/>
            <a:ext cx="376952" cy="376952"/>
          </a:xfrm>
          <a:prstGeom prst="rect">
            <a:avLst/>
          </a:prstGeom>
        </p:spPr>
      </p:pic>
      <p:sp>
        <p:nvSpPr>
          <p:cNvPr id="15" name="Text 7"/>
          <p:cNvSpPr/>
          <p:nvPr/>
        </p:nvSpPr>
        <p:spPr>
          <a:xfrm>
            <a:off x="527804" y="7005876"/>
            <a:ext cx="1884998" cy="235506"/>
          </a:xfrm>
          <a:prstGeom prst="rect">
            <a:avLst/>
          </a:prstGeom>
          <a:noFill/>
          <a:ln/>
        </p:spPr>
        <p:txBody>
          <a:bodyPr wrap="none" lIns="0" tIns="0" rIns="0" bIns="0" rtlCol="0" anchor="t"/>
          <a:lstStyle/>
          <a:p>
            <a:pPr marL="0" indent="0" algn="l">
              <a:lnSpc>
                <a:spcPts val="1850"/>
              </a:lnSpc>
              <a:buNone/>
            </a:pPr>
            <a:r>
              <a:rPr lang="en-US" sz="1450" dirty="0">
                <a:solidFill>
                  <a:srgbClr val="E0D6DE"/>
                </a:solidFill>
                <a:latin typeface="Sora" pitchFamily="34" charset="0"/>
                <a:ea typeface="Sora" pitchFamily="34" charset="-122"/>
                <a:cs typeface="Sora" pitchFamily="34" charset="-120"/>
              </a:rPr>
              <a:t>System Impact</a:t>
            </a:r>
            <a:endParaRPr lang="en-US" sz="1450" dirty="0"/>
          </a:p>
        </p:txBody>
      </p:sp>
      <p:sp>
        <p:nvSpPr>
          <p:cNvPr id="16" name="Text 8"/>
          <p:cNvSpPr/>
          <p:nvPr/>
        </p:nvSpPr>
        <p:spPr>
          <a:xfrm>
            <a:off x="527804" y="7331750"/>
            <a:ext cx="8088392" cy="482679"/>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Noto Sans TC" pitchFamily="34" charset="0"/>
                <a:ea typeface="Noto Sans TC" pitchFamily="34" charset="-122"/>
                <a:cs typeface="Noto Sans TC" pitchFamily="34" charset="-120"/>
              </a:rPr>
              <a:t>System supports timely medical intervention, enhancing patient outcomes and reducing healthcare system burdens.</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5442"/>
          </a:xfrm>
          <a:prstGeom prst="rect">
            <a:avLst/>
          </a:prstGeom>
        </p:spPr>
      </p:pic>
      <p:pic>
        <p:nvPicPr>
          <p:cNvPr id="3" name="Image 1" descr="preencoded.png"/>
          <p:cNvPicPr>
            <a:picLocks noChangeAspect="1"/>
          </p:cNvPicPr>
          <p:nvPr/>
        </p:nvPicPr>
        <p:blipFill>
          <a:blip r:embed="rId4"/>
          <a:stretch>
            <a:fillRect/>
          </a:stretch>
        </p:blipFill>
        <p:spPr>
          <a:xfrm>
            <a:off x="5763816" y="258485"/>
            <a:ext cx="3102650" cy="2068473"/>
          </a:xfrm>
          <a:prstGeom prst="rect">
            <a:avLst/>
          </a:prstGeom>
        </p:spPr>
      </p:pic>
      <p:sp>
        <p:nvSpPr>
          <p:cNvPr id="4" name="Text 0"/>
          <p:cNvSpPr/>
          <p:nvPr/>
        </p:nvSpPr>
        <p:spPr>
          <a:xfrm>
            <a:off x="723900" y="3154204"/>
            <a:ext cx="5171003" cy="646271"/>
          </a:xfrm>
          <a:prstGeom prst="rect">
            <a:avLst/>
          </a:prstGeom>
          <a:noFill/>
          <a:ln/>
        </p:spPr>
        <p:txBody>
          <a:bodyPr wrap="none" lIns="0" tIns="0" rIns="0" bIns="0" rtlCol="0" anchor="t"/>
          <a:lstStyle/>
          <a:p>
            <a:pPr marL="0" indent="0">
              <a:lnSpc>
                <a:spcPts val="5050"/>
              </a:lnSpc>
              <a:buNone/>
            </a:pPr>
            <a:r>
              <a:rPr lang="en-US" sz="4050" dirty="0">
                <a:solidFill>
                  <a:srgbClr val="97B8FF"/>
                </a:solidFill>
                <a:latin typeface="Sora" pitchFamily="34" charset="0"/>
                <a:ea typeface="Sora" pitchFamily="34" charset="-122"/>
                <a:cs typeface="Sora" pitchFamily="34" charset="-120"/>
              </a:rPr>
              <a:t>Introduction</a:t>
            </a:r>
            <a:endParaRPr lang="en-US" sz="4050" dirty="0"/>
          </a:p>
        </p:txBody>
      </p:sp>
      <p:sp>
        <p:nvSpPr>
          <p:cNvPr id="5" name="Shape 1"/>
          <p:cNvSpPr/>
          <p:nvPr/>
        </p:nvSpPr>
        <p:spPr>
          <a:xfrm>
            <a:off x="723900" y="4343281"/>
            <a:ext cx="465296" cy="465296"/>
          </a:xfrm>
          <a:prstGeom prst="roundRect">
            <a:avLst>
              <a:gd name="adj" fmla="val 6668"/>
            </a:avLst>
          </a:prstGeom>
          <a:solidFill>
            <a:srgbClr val="26262B"/>
          </a:solidFill>
          <a:ln/>
        </p:spPr>
      </p:sp>
      <p:sp>
        <p:nvSpPr>
          <p:cNvPr id="6" name="Text 2"/>
          <p:cNvSpPr/>
          <p:nvPr/>
        </p:nvSpPr>
        <p:spPr>
          <a:xfrm>
            <a:off x="890945" y="4420791"/>
            <a:ext cx="131207" cy="310277"/>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pitchFamily="34" charset="0"/>
                <a:ea typeface="Sora" pitchFamily="34" charset="-122"/>
                <a:cs typeface="Sora" pitchFamily="34" charset="-120"/>
              </a:rPr>
              <a:t>1</a:t>
            </a:r>
            <a:endParaRPr lang="en-US" sz="2400" dirty="0"/>
          </a:p>
        </p:txBody>
      </p:sp>
      <p:sp>
        <p:nvSpPr>
          <p:cNvPr id="7" name="Text 3"/>
          <p:cNvSpPr/>
          <p:nvPr/>
        </p:nvSpPr>
        <p:spPr>
          <a:xfrm>
            <a:off x="1396008" y="4343281"/>
            <a:ext cx="2675334" cy="32325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pitchFamily="34" charset="0"/>
                <a:ea typeface="Sora" pitchFamily="34" charset="-122"/>
                <a:cs typeface="Sora" pitchFamily="34" charset="-120"/>
              </a:rPr>
              <a:t>Model Development</a:t>
            </a:r>
            <a:endParaRPr lang="en-US" sz="2000" dirty="0"/>
          </a:p>
        </p:txBody>
      </p:sp>
      <p:sp>
        <p:nvSpPr>
          <p:cNvPr id="8" name="Text 4"/>
          <p:cNvSpPr/>
          <p:nvPr/>
        </p:nvSpPr>
        <p:spPr>
          <a:xfrm>
            <a:off x="1396008" y="4790599"/>
            <a:ext cx="5815846" cy="992624"/>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The primary objective is to create a robust machine learning model capable of accurately classifying skin cancer based on dermatoscopic images.</a:t>
            </a:r>
            <a:endParaRPr lang="en-US" sz="1600" dirty="0"/>
          </a:p>
        </p:txBody>
      </p:sp>
      <p:sp>
        <p:nvSpPr>
          <p:cNvPr id="9" name="Shape 5"/>
          <p:cNvSpPr/>
          <p:nvPr/>
        </p:nvSpPr>
        <p:spPr>
          <a:xfrm>
            <a:off x="7418665" y="4343281"/>
            <a:ext cx="465296" cy="465296"/>
          </a:xfrm>
          <a:prstGeom prst="roundRect">
            <a:avLst>
              <a:gd name="adj" fmla="val 6668"/>
            </a:avLst>
          </a:prstGeom>
          <a:solidFill>
            <a:srgbClr val="26262B"/>
          </a:solidFill>
          <a:ln/>
        </p:spPr>
      </p:sp>
      <p:sp>
        <p:nvSpPr>
          <p:cNvPr id="10" name="Text 6"/>
          <p:cNvSpPr/>
          <p:nvPr/>
        </p:nvSpPr>
        <p:spPr>
          <a:xfrm>
            <a:off x="7554635" y="4420791"/>
            <a:ext cx="193238" cy="310277"/>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pitchFamily="34" charset="0"/>
                <a:ea typeface="Sora" pitchFamily="34" charset="-122"/>
                <a:cs typeface="Sora" pitchFamily="34" charset="-120"/>
              </a:rPr>
              <a:t>2</a:t>
            </a:r>
            <a:endParaRPr lang="en-US" sz="2400" dirty="0"/>
          </a:p>
        </p:txBody>
      </p:sp>
      <p:sp>
        <p:nvSpPr>
          <p:cNvPr id="11" name="Text 7"/>
          <p:cNvSpPr/>
          <p:nvPr/>
        </p:nvSpPr>
        <p:spPr>
          <a:xfrm>
            <a:off x="8090773" y="4343281"/>
            <a:ext cx="2585442" cy="32325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pitchFamily="34" charset="0"/>
                <a:ea typeface="Sora" pitchFamily="34" charset="-122"/>
                <a:cs typeface="Sora" pitchFamily="34" charset="-120"/>
              </a:rPr>
              <a:t>Dataset Utilization</a:t>
            </a:r>
            <a:endParaRPr lang="en-US" sz="2000" dirty="0"/>
          </a:p>
        </p:txBody>
      </p:sp>
      <p:sp>
        <p:nvSpPr>
          <p:cNvPr id="12" name="Text 8"/>
          <p:cNvSpPr/>
          <p:nvPr/>
        </p:nvSpPr>
        <p:spPr>
          <a:xfrm>
            <a:off x="8090773" y="4790599"/>
            <a:ext cx="5815846" cy="992624"/>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The HAM10000 dataset, containing a diverse collection of dermatoscopic images, will be used to train and test the model.</a:t>
            </a:r>
            <a:endParaRPr lang="en-US" sz="1600" dirty="0"/>
          </a:p>
        </p:txBody>
      </p:sp>
      <p:sp>
        <p:nvSpPr>
          <p:cNvPr id="13" name="Shape 9"/>
          <p:cNvSpPr/>
          <p:nvPr/>
        </p:nvSpPr>
        <p:spPr>
          <a:xfrm>
            <a:off x="723900" y="6222683"/>
            <a:ext cx="465296" cy="465296"/>
          </a:xfrm>
          <a:prstGeom prst="roundRect">
            <a:avLst>
              <a:gd name="adj" fmla="val 6668"/>
            </a:avLst>
          </a:prstGeom>
          <a:solidFill>
            <a:srgbClr val="26262B"/>
          </a:solidFill>
          <a:ln/>
        </p:spPr>
      </p:sp>
      <p:sp>
        <p:nvSpPr>
          <p:cNvPr id="14" name="Text 10"/>
          <p:cNvSpPr/>
          <p:nvPr/>
        </p:nvSpPr>
        <p:spPr>
          <a:xfrm>
            <a:off x="860346" y="6300192"/>
            <a:ext cx="192405" cy="310277"/>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pitchFamily="34" charset="0"/>
                <a:ea typeface="Sora" pitchFamily="34" charset="-122"/>
                <a:cs typeface="Sora" pitchFamily="34" charset="-120"/>
              </a:rPr>
              <a:t>3</a:t>
            </a:r>
            <a:endParaRPr lang="en-US" sz="2400" dirty="0"/>
          </a:p>
        </p:txBody>
      </p:sp>
      <p:sp>
        <p:nvSpPr>
          <p:cNvPr id="15" name="Text 11"/>
          <p:cNvSpPr/>
          <p:nvPr/>
        </p:nvSpPr>
        <p:spPr>
          <a:xfrm>
            <a:off x="1396008" y="6222683"/>
            <a:ext cx="2585442" cy="32325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pitchFamily="34" charset="0"/>
                <a:ea typeface="Sora" pitchFamily="34" charset="-122"/>
                <a:cs typeface="Sora" pitchFamily="34" charset="-120"/>
              </a:rPr>
              <a:t>Skin Lesion Types</a:t>
            </a:r>
            <a:endParaRPr lang="en-US" sz="2000" dirty="0"/>
          </a:p>
        </p:txBody>
      </p:sp>
      <p:sp>
        <p:nvSpPr>
          <p:cNvPr id="16" name="Text 12"/>
          <p:cNvSpPr/>
          <p:nvPr/>
        </p:nvSpPr>
        <p:spPr>
          <a:xfrm>
            <a:off x="1396008" y="6670000"/>
            <a:ext cx="5815846" cy="992624"/>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The model will be trained to identify and classify various types of skin lesions, including melanoma, basal cell carcinoma, and others.</a:t>
            </a:r>
            <a:endParaRPr lang="en-US" sz="1600" dirty="0"/>
          </a:p>
        </p:txBody>
      </p:sp>
      <p:sp>
        <p:nvSpPr>
          <p:cNvPr id="17" name="Shape 13"/>
          <p:cNvSpPr/>
          <p:nvPr/>
        </p:nvSpPr>
        <p:spPr>
          <a:xfrm>
            <a:off x="7418665" y="6222683"/>
            <a:ext cx="465296" cy="465296"/>
          </a:xfrm>
          <a:prstGeom prst="roundRect">
            <a:avLst>
              <a:gd name="adj" fmla="val 6668"/>
            </a:avLst>
          </a:prstGeom>
          <a:solidFill>
            <a:srgbClr val="26262B"/>
          </a:solidFill>
          <a:ln/>
        </p:spPr>
      </p:sp>
      <p:sp>
        <p:nvSpPr>
          <p:cNvPr id="18" name="Text 14"/>
          <p:cNvSpPr/>
          <p:nvPr/>
        </p:nvSpPr>
        <p:spPr>
          <a:xfrm>
            <a:off x="7550110" y="6300192"/>
            <a:ext cx="202287" cy="310277"/>
          </a:xfrm>
          <a:prstGeom prst="rect">
            <a:avLst/>
          </a:prstGeom>
          <a:noFill/>
          <a:ln/>
        </p:spPr>
        <p:txBody>
          <a:bodyPr wrap="none" lIns="0" tIns="0" rIns="0" bIns="0" rtlCol="0" anchor="t"/>
          <a:lstStyle/>
          <a:p>
            <a:pPr marL="0" indent="0" algn="ctr">
              <a:lnSpc>
                <a:spcPts val="2400"/>
              </a:lnSpc>
              <a:buNone/>
            </a:pPr>
            <a:r>
              <a:rPr lang="en-US" sz="2400" dirty="0">
                <a:solidFill>
                  <a:srgbClr val="E0D6DE"/>
                </a:solidFill>
                <a:latin typeface="Sora" pitchFamily="34" charset="0"/>
                <a:ea typeface="Sora" pitchFamily="34" charset="-122"/>
                <a:cs typeface="Sora" pitchFamily="34" charset="-120"/>
              </a:rPr>
              <a:t>4</a:t>
            </a:r>
            <a:endParaRPr lang="en-US" sz="2400" dirty="0"/>
          </a:p>
        </p:txBody>
      </p:sp>
      <p:sp>
        <p:nvSpPr>
          <p:cNvPr id="19" name="Text 15"/>
          <p:cNvSpPr/>
          <p:nvPr/>
        </p:nvSpPr>
        <p:spPr>
          <a:xfrm>
            <a:off x="8090773" y="6222683"/>
            <a:ext cx="2585442" cy="323255"/>
          </a:xfrm>
          <a:prstGeom prst="rect">
            <a:avLst/>
          </a:prstGeom>
          <a:noFill/>
          <a:ln/>
        </p:spPr>
        <p:txBody>
          <a:bodyPr wrap="none" lIns="0" tIns="0" rIns="0" bIns="0" rtlCol="0" anchor="t"/>
          <a:lstStyle/>
          <a:p>
            <a:pPr marL="0" indent="0">
              <a:lnSpc>
                <a:spcPts val="2500"/>
              </a:lnSpc>
              <a:buNone/>
            </a:pPr>
            <a:r>
              <a:rPr lang="en-US" sz="2000" dirty="0">
                <a:solidFill>
                  <a:srgbClr val="E0D6DE"/>
                </a:solidFill>
                <a:latin typeface="Sora" pitchFamily="34" charset="0"/>
                <a:ea typeface="Sora" pitchFamily="34" charset="-122"/>
                <a:cs typeface="Sora" pitchFamily="34" charset="-120"/>
              </a:rPr>
              <a:t>Clinical Assistance</a:t>
            </a:r>
            <a:endParaRPr lang="en-US" sz="2000" dirty="0"/>
          </a:p>
        </p:txBody>
      </p:sp>
      <p:sp>
        <p:nvSpPr>
          <p:cNvPr id="20" name="Text 16"/>
          <p:cNvSpPr/>
          <p:nvPr/>
        </p:nvSpPr>
        <p:spPr>
          <a:xfrm>
            <a:off x="8090773" y="6670000"/>
            <a:ext cx="5815846" cy="992624"/>
          </a:xfrm>
          <a:prstGeom prst="rect">
            <a:avLst/>
          </a:prstGeom>
          <a:noFill/>
          <a:ln/>
        </p:spPr>
        <p:txBody>
          <a:bodyPr wrap="square" lIns="0" tIns="0" rIns="0" bIns="0" rtlCol="0" anchor="t"/>
          <a:lstStyle/>
          <a:p>
            <a:pPr marL="0" indent="0">
              <a:lnSpc>
                <a:spcPts val="2600"/>
              </a:lnSpc>
              <a:buNone/>
            </a:pPr>
            <a:r>
              <a:rPr lang="en-US" sz="1600" dirty="0">
                <a:solidFill>
                  <a:srgbClr val="E0D6DE"/>
                </a:solidFill>
                <a:latin typeface="Noto Sans TC" pitchFamily="34" charset="0"/>
                <a:ea typeface="Noto Sans TC" pitchFamily="34" charset="-122"/>
                <a:cs typeface="Noto Sans TC" pitchFamily="34" charset="-120"/>
              </a:rPr>
              <a:t>The aim is to provide dermatologists with a valuable tool that can assist in making faster and more accurate diagnoses, ultimately improving patient care.</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5578" y="574953"/>
            <a:ext cx="5003125" cy="7079575"/>
          </a:xfrm>
          <a:prstGeom prst="rect">
            <a:avLst/>
          </a:prstGeom>
        </p:spPr>
      </p:pic>
      <p:sp>
        <p:nvSpPr>
          <p:cNvPr id="4" name="Text 0"/>
          <p:cNvSpPr/>
          <p:nvPr/>
        </p:nvSpPr>
        <p:spPr>
          <a:xfrm>
            <a:off x="676394" y="533162"/>
            <a:ext cx="4831794" cy="603885"/>
          </a:xfrm>
          <a:prstGeom prst="rect">
            <a:avLst/>
          </a:prstGeom>
          <a:noFill/>
          <a:ln/>
        </p:spPr>
        <p:txBody>
          <a:bodyPr wrap="none" lIns="0" tIns="0" rIns="0" bIns="0" rtlCol="0" anchor="t"/>
          <a:lstStyle/>
          <a:p>
            <a:pPr marL="0" indent="0">
              <a:lnSpc>
                <a:spcPts val="4750"/>
              </a:lnSpc>
              <a:buNone/>
            </a:pPr>
            <a:r>
              <a:rPr lang="en-US" sz="3800" dirty="0">
                <a:solidFill>
                  <a:srgbClr val="97B8FF"/>
                </a:solidFill>
                <a:latin typeface="Sora" pitchFamily="34" charset="0"/>
                <a:ea typeface="Sora" pitchFamily="34" charset="-122"/>
                <a:cs typeface="Sora" pitchFamily="34" charset="-120"/>
              </a:rPr>
              <a:t>Motivation</a:t>
            </a:r>
            <a:endParaRPr lang="en-US" sz="3800" dirty="0"/>
          </a:p>
        </p:txBody>
      </p:sp>
      <p:sp>
        <p:nvSpPr>
          <p:cNvPr id="5" name="Shape 1"/>
          <p:cNvSpPr/>
          <p:nvPr/>
        </p:nvSpPr>
        <p:spPr>
          <a:xfrm>
            <a:off x="676394" y="1426845"/>
            <a:ext cx="7791212" cy="1422440"/>
          </a:xfrm>
          <a:prstGeom prst="roundRect">
            <a:avLst>
              <a:gd name="adj" fmla="val 2038"/>
            </a:avLst>
          </a:prstGeom>
          <a:solidFill>
            <a:srgbClr val="26262B"/>
          </a:solidFill>
          <a:ln/>
        </p:spPr>
      </p:sp>
      <p:sp>
        <p:nvSpPr>
          <p:cNvPr id="6" name="Text 2"/>
          <p:cNvSpPr/>
          <p:nvPr/>
        </p:nvSpPr>
        <p:spPr>
          <a:xfrm>
            <a:off x="869633" y="1620083"/>
            <a:ext cx="2450902" cy="301943"/>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pitchFamily="34" charset="0"/>
                <a:ea typeface="Sora" pitchFamily="34" charset="-122"/>
                <a:cs typeface="Sora" pitchFamily="34" charset="-120"/>
              </a:rPr>
              <a:t>Prevalence and Rise</a:t>
            </a:r>
            <a:endParaRPr lang="en-US" sz="1900" dirty="0"/>
          </a:p>
        </p:txBody>
      </p:sp>
      <p:sp>
        <p:nvSpPr>
          <p:cNvPr id="7" name="Text 3"/>
          <p:cNvSpPr/>
          <p:nvPr/>
        </p:nvSpPr>
        <p:spPr>
          <a:xfrm>
            <a:off x="869633" y="2037874"/>
            <a:ext cx="7404735" cy="618173"/>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Skin cancer is a significant public health concern, with its prevalence steadily increasing worldwide.</a:t>
            </a:r>
            <a:endParaRPr lang="en-US" sz="1500" dirty="0"/>
          </a:p>
        </p:txBody>
      </p:sp>
      <p:sp>
        <p:nvSpPr>
          <p:cNvPr id="8" name="Shape 4"/>
          <p:cNvSpPr/>
          <p:nvPr/>
        </p:nvSpPr>
        <p:spPr>
          <a:xfrm>
            <a:off x="676394" y="3042523"/>
            <a:ext cx="7791212" cy="1422440"/>
          </a:xfrm>
          <a:prstGeom prst="roundRect">
            <a:avLst>
              <a:gd name="adj" fmla="val 2038"/>
            </a:avLst>
          </a:prstGeom>
          <a:solidFill>
            <a:srgbClr val="26262B"/>
          </a:solidFill>
          <a:ln/>
        </p:spPr>
      </p:sp>
      <p:sp>
        <p:nvSpPr>
          <p:cNvPr id="9" name="Text 5"/>
          <p:cNvSpPr/>
          <p:nvPr/>
        </p:nvSpPr>
        <p:spPr>
          <a:xfrm>
            <a:off x="869633" y="3235762"/>
            <a:ext cx="3374708" cy="301943"/>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pitchFamily="34" charset="0"/>
                <a:ea typeface="Sora" pitchFamily="34" charset="-122"/>
                <a:cs typeface="Sora" pitchFamily="34" charset="-120"/>
              </a:rPr>
              <a:t>Early Detection Importance</a:t>
            </a:r>
            <a:endParaRPr lang="en-US" sz="1900" dirty="0"/>
          </a:p>
        </p:txBody>
      </p:sp>
      <p:sp>
        <p:nvSpPr>
          <p:cNvPr id="10" name="Text 6"/>
          <p:cNvSpPr/>
          <p:nvPr/>
        </p:nvSpPr>
        <p:spPr>
          <a:xfrm>
            <a:off x="869633" y="3653552"/>
            <a:ext cx="7404735" cy="618173"/>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Early detection of skin cancer is crucial for successful treatment and improved survival rates.</a:t>
            </a:r>
            <a:endParaRPr lang="en-US" sz="1500" dirty="0"/>
          </a:p>
        </p:txBody>
      </p:sp>
      <p:sp>
        <p:nvSpPr>
          <p:cNvPr id="11" name="Shape 7"/>
          <p:cNvSpPr/>
          <p:nvPr/>
        </p:nvSpPr>
        <p:spPr>
          <a:xfrm>
            <a:off x="676394" y="4658201"/>
            <a:ext cx="7791212" cy="1422440"/>
          </a:xfrm>
          <a:prstGeom prst="roundRect">
            <a:avLst>
              <a:gd name="adj" fmla="val 2038"/>
            </a:avLst>
          </a:prstGeom>
          <a:solidFill>
            <a:srgbClr val="26262B"/>
          </a:solidFill>
          <a:ln/>
        </p:spPr>
      </p:sp>
      <p:sp>
        <p:nvSpPr>
          <p:cNvPr id="12" name="Text 8"/>
          <p:cNvSpPr/>
          <p:nvPr/>
        </p:nvSpPr>
        <p:spPr>
          <a:xfrm>
            <a:off x="869633" y="4851440"/>
            <a:ext cx="2781181" cy="301943"/>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pitchFamily="34" charset="0"/>
                <a:ea typeface="Sora" pitchFamily="34" charset="-122"/>
                <a:cs typeface="Sora" pitchFamily="34" charset="-120"/>
              </a:rPr>
              <a:t>Diagnostic Challenges</a:t>
            </a:r>
            <a:endParaRPr lang="en-US" sz="1900" dirty="0"/>
          </a:p>
        </p:txBody>
      </p:sp>
      <p:sp>
        <p:nvSpPr>
          <p:cNvPr id="13" name="Text 9"/>
          <p:cNvSpPr/>
          <p:nvPr/>
        </p:nvSpPr>
        <p:spPr>
          <a:xfrm>
            <a:off x="869633" y="5269230"/>
            <a:ext cx="7404735" cy="618173"/>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Diagnosing skin cancer can be challenging due to the subtle differences between various types of lesions.</a:t>
            </a:r>
            <a:endParaRPr lang="en-US" sz="1500" dirty="0"/>
          </a:p>
        </p:txBody>
      </p:sp>
      <p:sp>
        <p:nvSpPr>
          <p:cNvPr id="14" name="Shape 10"/>
          <p:cNvSpPr/>
          <p:nvPr/>
        </p:nvSpPr>
        <p:spPr>
          <a:xfrm>
            <a:off x="676394" y="6273879"/>
            <a:ext cx="7791212" cy="1422440"/>
          </a:xfrm>
          <a:prstGeom prst="roundRect">
            <a:avLst>
              <a:gd name="adj" fmla="val 2038"/>
            </a:avLst>
          </a:prstGeom>
          <a:solidFill>
            <a:srgbClr val="26262B"/>
          </a:solidFill>
          <a:ln/>
        </p:spPr>
      </p:sp>
      <p:sp>
        <p:nvSpPr>
          <p:cNvPr id="15" name="Text 11"/>
          <p:cNvSpPr/>
          <p:nvPr/>
        </p:nvSpPr>
        <p:spPr>
          <a:xfrm>
            <a:off x="869633" y="6467118"/>
            <a:ext cx="3918228" cy="301943"/>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pitchFamily="34" charset="0"/>
                <a:ea typeface="Sora" pitchFamily="34" charset="-122"/>
                <a:cs typeface="Sora" pitchFamily="34" charset="-120"/>
              </a:rPr>
              <a:t>Machine Learning Enhancement</a:t>
            </a:r>
            <a:endParaRPr lang="en-US" sz="1900" dirty="0"/>
          </a:p>
        </p:txBody>
      </p:sp>
      <p:sp>
        <p:nvSpPr>
          <p:cNvPr id="16" name="Text 12"/>
          <p:cNvSpPr/>
          <p:nvPr/>
        </p:nvSpPr>
        <p:spPr>
          <a:xfrm>
            <a:off x="869633" y="6884908"/>
            <a:ext cx="7404735" cy="618173"/>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Machine learning offers a promising approach to enhance diagnostic accuracy and provide valuable support to dermatologists.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7929" y="982385"/>
            <a:ext cx="4128492" cy="516136"/>
          </a:xfrm>
          <a:prstGeom prst="rect">
            <a:avLst/>
          </a:prstGeom>
          <a:noFill/>
          <a:ln/>
        </p:spPr>
        <p:txBody>
          <a:bodyPr wrap="none" lIns="0" tIns="0" rIns="0" bIns="0" rtlCol="0" anchor="t"/>
          <a:lstStyle/>
          <a:p>
            <a:pPr marL="0" indent="0">
              <a:lnSpc>
                <a:spcPts val="4050"/>
              </a:lnSpc>
              <a:buNone/>
            </a:pPr>
            <a:r>
              <a:rPr lang="en-US" sz="3250" dirty="0">
                <a:solidFill>
                  <a:srgbClr val="97B8FF"/>
                </a:solidFill>
                <a:latin typeface="Sora" pitchFamily="34" charset="0"/>
                <a:ea typeface="Sora" pitchFamily="34" charset="-122"/>
                <a:cs typeface="Sora" pitchFamily="34" charset="-120"/>
              </a:rPr>
              <a:t>Background</a:t>
            </a:r>
            <a:endParaRPr lang="en-US" sz="3250" dirty="0"/>
          </a:p>
        </p:txBody>
      </p:sp>
      <p:sp>
        <p:nvSpPr>
          <p:cNvPr id="3" name="Shape 1"/>
          <p:cNvSpPr/>
          <p:nvPr/>
        </p:nvSpPr>
        <p:spPr>
          <a:xfrm>
            <a:off x="814149" y="1828800"/>
            <a:ext cx="22860" cy="5418296"/>
          </a:xfrm>
          <a:prstGeom prst="roundRect">
            <a:avLst>
              <a:gd name="adj" fmla="val 108360"/>
            </a:avLst>
          </a:prstGeom>
          <a:solidFill>
            <a:srgbClr val="3F3F44"/>
          </a:solidFill>
          <a:ln/>
        </p:spPr>
      </p:sp>
      <p:sp>
        <p:nvSpPr>
          <p:cNvPr id="4" name="Shape 2"/>
          <p:cNvSpPr/>
          <p:nvPr/>
        </p:nvSpPr>
        <p:spPr>
          <a:xfrm>
            <a:off x="988457" y="2188845"/>
            <a:ext cx="577929" cy="22860"/>
          </a:xfrm>
          <a:prstGeom prst="roundRect">
            <a:avLst>
              <a:gd name="adj" fmla="val 108360"/>
            </a:avLst>
          </a:prstGeom>
          <a:solidFill>
            <a:srgbClr val="3F3F44"/>
          </a:solidFill>
          <a:ln/>
        </p:spPr>
      </p:sp>
      <p:sp>
        <p:nvSpPr>
          <p:cNvPr id="5" name="Shape 3"/>
          <p:cNvSpPr/>
          <p:nvPr/>
        </p:nvSpPr>
        <p:spPr>
          <a:xfrm>
            <a:off x="639842" y="2014538"/>
            <a:ext cx="371475" cy="371475"/>
          </a:xfrm>
          <a:prstGeom prst="roundRect">
            <a:avLst>
              <a:gd name="adj" fmla="val 6668"/>
            </a:avLst>
          </a:prstGeom>
          <a:solidFill>
            <a:srgbClr val="26262B"/>
          </a:solidFill>
          <a:ln/>
        </p:spPr>
      </p:sp>
      <p:sp>
        <p:nvSpPr>
          <p:cNvPr id="6" name="Text 4"/>
          <p:cNvSpPr/>
          <p:nvPr/>
        </p:nvSpPr>
        <p:spPr>
          <a:xfrm>
            <a:off x="773192" y="2076331"/>
            <a:ext cx="104775" cy="247769"/>
          </a:xfrm>
          <a:prstGeom prst="rect">
            <a:avLst/>
          </a:prstGeom>
          <a:noFill/>
          <a:ln/>
        </p:spPr>
        <p:txBody>
          <a:bodyPr wrap="none" lIns="0" tIns="0" rIns="0" bIns="0" rtlCol="0" anchor="t"/>
          <a:lstStyle/>
          <a:p>
            <a:pPr marL="0" indent="0" algn="ctr">
              <a:lnSpc>
                <a:spcPts val="1950"/>
              </a:lnSpc>
              <a:buNone/>
            </a:pPr>
            <a:r>
              <a:rPr lang="en-US" sz="1950" dirty="0">
                <a:solidFill>
                  <a:srgbClr val="E0D6DE"/>
                </a:solidFill>
                <a:latin typeface="Sora" pitchFamily="34" charset="0"/>
                <a:ea typeface="Sora" pitchFamily="34" charset="-122"/>
                <a:cs typeface="Sora" pitchFamily="34" charset="-120"/>
              </a:rPr>
              <a:t>1</a:t>
            </a:r>
            <a:endParaRPr lang="en-US" sz="1950" dirty="0"/>
          </a:p>
        </p:txBody>
      </p:sp>
      <p:sp>
        <p:nvSpPr>
          <p:cNvPr id="7" name="Text 5"/>
          <p:cNvSpPr/>
          <p:nvPr/>
        </p:nvSpPr>
        <p:spPr>
          <a:xfrm>
            <a:off x="1733788" y="1993940"/>
            <a:ext cx="2064187" cy="258008"/>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pitchFamily="34" charset="0"/>
                <a:ea typeface="Sora" pitchFamily="34" charset="-122"/>
                <a:cs typeface="Sora" pitchFamily="34" charset="-120"/>
              </a:rPr>
              <a:t>Skin Cancer Types</a:t>
            </a:r>
            <a:endParaRPr lang="en-US" sz="1600" dirty="0"/>
          </a:p>
        </p:txBody>
      </p:sp>
      <p:sp>
        <p:nvSpPr>
          <p:cNvPr id="8" name="Text 6"/>
          <p:cNvSpPr/>
          <p:nvPr/>
        </p:nvSpPr>
        <p:spPr>
          <a:xfrm>
            <a:off x="1733788" y="2351008"/>
            <a:ext cx="12318683" cy="264200"/>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A comprehensive understanding of different skin cancer types, including melanoma, basal cell carcinoma, squamous cell carcinoma, and others, is essential.</a:t>
            </a:r>
            <a:endParaRPr lang="en-US" sz="1300" dirty="0"/>
          </a:p>
        </p:txBody>
      </p:sp>
      <p:sp>
        <p:nvSpPr>
          <p:cNvPr id="9" name="Shape 7"/>
          <p:cNvSpPr/>
          <p:nvPr/>
        </p:nvSpPr>
        <p:spPr>
          <a:xfrm>
            <a:off x="988457" y="3305532"/>
            <a:ext cx="577929" cy="22860"/>
          </a:xfrm>
          <a:prstGeom prst="roundRect">
            <a:avLst>
              <a:gd name="adj" fmla="val 108360"/>
            </a:avLst>
          </a:prstGeom>
          <a:solidFill>
            <a:srgbClr val="3F3F44"/>
          </a:solidFill>
          <a:ln/>
        </p:spPr>
      </p:sp>
      <p:sp>
        <p:nvSpPr>
          <p:cNvPr id="10" name="Shape 8"/>
          <p:cNvSpPr/>
          <p:nvPr/>
        </p:nvSpPr>
        <p:spPr>
          <a:xfrm>
            <a:off x="639842" y="3131225"/>
            <a:ext cx="371475" cy="371475"/>
          </a:xfrm>
          <a:prstGeom prst="roundRect">
            <a:avLst>
              <a:gd name="adj" fmla="val 6668"/>
            </a:avLst>
          </a:prstGeom>
          <a:solidFill>
            <a:srgbClr val="26262B"/>
          </a:solidFill>
          <a:ln/>
        </p:spPr>
      </p:sp>
      <p:sp>
        <p:nvSpPr>
          <p:cNvPr id="11" name="Text 9"/>
          <p:cNvSpPr/>
          <p:nvPr/>
        </p:nvSpPr>
        <p:spPr>
          <a:xfrm>
            <a:off x="748427" y="3193018"/>
            <a:ext cx="154305" cy="247769"/>
          </a:xfrm>
          <a:prstGeom prst="rect">
            <a:avLst/>
          </a:prstGeom>
          <a:noFill/>
          <a:ln/>
        </p:spPr>
        <p:txBody>
          <a:bodyPr wrap="none" lIns="0" tIns="0" rIns="0" bIns="0" rtlCol="0" anchor="t"/>
          <a:lstStyle/>
          <a:p>
            <a:pPr marL="0" indent="0" algn="ctr">
              <a:lnSpc>
                <a:spcPts val="1950"/>
              </a:lnSpc>
              <a:buNone/>
            </a:pPr>
            <a:r>
              <a:rPr lang="en-US" sz="1950" dirty="0">
                <a:solidFill>
                  <a:srgbClr val="E0D6DE"/>
                </a:solidFill>
                <a:latin typeface="Sora" pitchFamily="34" charset="0"/>
                <a:ea typeface="Sora" pitchFamily="34" charset="-122"/>
                <a:cs typeface="Sora" pitchFamily="34" charset="-120"/>
              </a:rPr>
              <a:t>2</a:t>
            </a:r>
            <a:endParaRPr lang="en-US" sz="1950" dirty="0"/>
          </a:p>
        </p:txBody>
      </p:sp>
      <p:sp>
        <p:nvSpPr>
          <p:cNvPr id="12" name="Text 10"/>
          <p:cNvSpPr/>
          <p:nvPr/>
        </p:nvSpPr>
        <p:spPr>
          <a:xfrm>
            <a:off x="1733788" y="3110627"/>
            <a:ext cx="3260169" cy="258008"/>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pitchFamily="34" charset="0"/>
                <a:ea typeface="Sora" pitchFamily="34" charset="-122"/>
                <a:cs typeface="Sora" pitchFamily="34" charset="-120"/>
              </a:rPr>
              <a:t>Characteristics and Prevalence</a:t>
            </a:r>
            <a:endParaRPr lang="en-US" sz="1600" dirty="0"/>
          </a:p>
        </p:txBody>
      </p:sp>
      <p:sp>
        <p:nvSpPr>
          <p:cNvPr id="13" name="Text 11"/>
          <p:cNvSpPr/>
          <p:nvPr/>
        </p:nvSpPr>
        <p:spPr>
          <a:xfrm>
            <a:off x="1733788" y="3467695"/>
            <a:ext cx="12318683" cy="264200"/>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The project will delve into the characteristics, prevalence, and diagnostic challenges associated with each type of skin cancer.</a:t>
            </a:r>
            <a:endParaRPr lang="en-US" sz="1300" dirty="0"/>
          </a:p>
        </p:txBody>
      </p:sp>
      <p:sp>
        <p:nvSpPr>
          <p:cNvPr id="14" name="Shape 12"/>
          <p:cNvSpPr/>
          <p:nvPr/>
        </p:nvSpPr>
        <p:spPr>
          <a:xfrm>
            <a:off x="988457" y="4422219"/>
            <a:ext cx="577929" cy="22860"/>
          </a:xfrm>
          <a:prstGeom prst="roundRect">
            <a:avLst>
              <a:gd name="adj" fmla="val 108360"/>
            </a:avLst>
          </a:prstGeom>
          <a:solidFill>
            <a:srgbClr val="3F3F44"/>
          </a:solidFill>
          <a:ln/>
        </p:spPr>
      </p:sp>
      <p:sp>
        <p:nvSpPr>
          <p:cNvPr id="15" name="Shape 13"/>
          <p:cNvSpPr/>
          <p:nvPr/>
        </p:nvSpPr>
        <p:spPr>
          <a:xfrm>
            <a:off x="639842" y="4247912"/>
            <a:ext cx="371475" cy="371475"/>
          </a:xfrm>
          <a:prstGeom prst="roundRect">
            <a:avLst>
              <a:gd name="adj" fmla="val 6668"/>
            </a:avLst>
          </a:prstGeom>
          <a:solidFill>
            <a:srgbClr val="26262B"/>
          </a:solidFill>
          <a:ln/>
        </p:spPr>
      </p:sp>
      <p:sp>
        <p:nvSpPr>
          <p:cNvPr id="16" name="Text 14"/>
          <p:cNvSpPr/>
          <p:nvPr/>
        </p:nvSpPr>
        <p:spPr>
          <a:xfrm>
            <a:off x="748784" y="4309705"/>
            <a:ext cx="153591" cy="247769"/>
          </a:xfrm>
          <a:prstGeom prst="rect">
            <a:avLst/>
          </a:prstGeom>
          <a:noFill/>
          <a:ln/>
        </p:spPr>
        <p:txBody>
          <a:bodyPr wrap="none" lIns="0" tIns="0" rIns="0" bIns="0" rtlCol="0" anchor="t"/>
          <a:lstStyle/>
          <a:p>
            <a:pPr marL="0" indent="0" algn="ctr">
              <a:lnSpc>
                <a:spcPts val="1950"/>
              </a:lnSpc>
              <a:buNone/>
            </a:pPr>
            <a:r>
              <a:rPr lang="en-US" sz="1950" dirty="0">
                <a:solidFill>
                  <a:srgbClr val="E0D6DE"/>
                </a:solidFill>
                <a:latin typeface="Sora" pitchFamily="34" charset="0"/>
                <a:ea typeface="Sora" pitchFamily="34" charset="-122"/>
                <a:cs typeface="Sora" pitchFamily="34" charset="-120"/>
              </a:rPr>
              <a:t>3</a:t>
            </a:r>
            <a:endParaRPr lang="en-US" sz="1950" dirty="0"/>
          </a:p>
        </p:txBody>
      </p:sp>
      <p:sp>
        <p:nvSpPr>
          <p:cNvPr id="17" name="Text 15"/>
          <p:cNvSpPr/>
          <p:nvPr/>
        </p:nvSpPr>
        <p:spPr>
          <a:xfrm>
            <a:off x="1733788" y="4227314"/>
            <a:ext cx="3895011" cy="258008"/>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pitchFamily="34" charset="0"/>
                <a:ea typeface="Sora" pitchFamily="34" charset="-122"/>
                <a:cs typeface="Sora" pitchFamily="34" charset="-120"/>
              </a:rPr>
              <a:t>Machine Learning in Medical Imaging</a:t>
            </a:r>
            <a:endParaRPr lang="en-US" sz="1600" dirty="0"/>
          </a:p>
        </p:txBody>
      </p:sp>
      <p:sp>
        <p:nvSpPr>
          <p:cNvPr id="18" name="Text 16"/>
          <p:cNvSpPr/>
          <p:nvPr/>
        </p:nvSpPr>
        <p:spPr>
          <a:xfrm>
            <a:off x="1733788" y="4584383"/>
            <a:ext cx="12318683" cy="264200"/>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The evolution of machine learning in medical image analysis will be explored, highlighting its potential to revolutionize diagnosis and treatment.</a:t>
            </a:r>
            <a:endParaRPr lang="en-US" sz="1300" dirty="0"/>
          </a:p>
        </p:txBody>
      </p:sp>
      <p:sp>
        <p:nvSpPr>
          <p:cNvPr id="19" name="Shape 17"/>
          <p:cNvSpPr/>
          <p:nvPr/>
        </p:nvSpPr>
        <p:spPr>
          <a:xfrm>
            <a:off x="988457" y="5538907"/>
            <a:ext cx="577929" cy="22860"/>
          </a:xfrm>
          <a:prstGeom prst="roundRect">
            <a:avLst>
              <a:gd name="adj" fmla="val 108360"/>
            </a:avLst>
          </a:prstGeom>
          <a:solidFill>
            <a:srgbClr val="3F3F44"/>
          </a:solidFill>
          <a:ln/>
        </p:spPr>
      </p:sp>
      <p:sp>
        <p:nvSpPr>
          <p:cNvPr id="20" name="Shape 18"/>
          <p:cNvSpPr/>
          <p:nvPr/>
        </p:nvSpPr>
        <p:spPr>
          <a:xfrm>
            <a:off x="639842" y="5364599"/>
            <a:ext cx="371475" cy="371475"/>
          </a:xfrm>
          <a:prstGeom prst="roundRect">
            <a:avLst>
              <a:gd name="adj" fmla="val 6668"/>
            </a:avLst>
          </a:prstGeom>
          <a:solidFill>
            <a:srgbClr val="26262B"/>
          </a:solidFill>
          <a:ln/>
        </p:spPr>
      </p:sp>
      <p:sp>
        <p:nvSpPr>
          <p:cNvPr id="21" name="Text 19"/>
          <p:cNvSpPr/>
          <p:nvPr/>
        </p:nvSpPr>
        <p:spPr>
          <a:xfrm>
            <a:off x="744736" y="5426393"/>
            <a:ext cx="161568" cy="247769"/>
          </a:xfrm>
          <a:prstGeom prst="rect">
            <a:avLst/>
          </a:prstGeom>
          <a:noFill/>
          <a:ln/>
        </p:spPr>
        <p:txBody>
          <a:bodyPr wrap="none" lIns="0" tIns="0" rIns="0" bIns="0" rtlCol="0" anchor="t"/>
          <a:lstStyle/>
          <a:p>
            <a:pPr marL="0" indent="0" algn="ctr">
              <a:lnSpc>
                <a:spcPts val="1950"/>
              </a:lnSpc>
              <a:buNone/>
            </a:pPr>
            <a:r>
              <a:rPr lang="en-US" sz="1950" dirty="0">
                <a:solidFill>
                  <a:srgbClr val="E0D6DE"/>
                </a:solidFill>
                <a:latin typeface="Sora" pitchFamily="34" charset="0"/>
                <a:ea typeface="Sora" pitchFamily="34" charset="-122"/>
                <a:cs typeface="Sora" pitchFamily="34" charset="-120"/>
              </a:rPr>
              <a:t>4</a:t>
            </a:r>
            <a:endParaRPr lang="en-US" sz="1950" dirty="0"/>
          </a:p>
        </p:txBody>
      </p:sp>
      <p:sp>
        <p:nvSpPr>
          <p:cNvPr id="22" name="Text 20"/>
          <p:cNvSpPr/>
          <p:nvPr/>
        </p:nvSpPr>
        <p:spPr>
          <a:xfrm>
            <a:off x="1733788" y="5344001"/>
            <a:ext cx="2431733" cy="258008"/>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pitchFamily="34" charset="0"/>
                <a:ea typeface="Sora" pitchFamily="34" charset="-122"/>
                <a:cs typeface="Sora" pitchFamily="34" charset="-120"/>
              </a:rPr>
              <a:t>Deep Learning Promise</a:t>
            </a:r>
            <a:endParaRPr lang="en-US" sz="1600" dirty="0"/>
          </a:p>
        </p:txBody>
      </p:sp>
      <p:sp>
        <p:nvSpPr>
          <p:cNvPr id="23" name="Text 21"/>
          <p:cNvSpPr/>
          <p:nvPr/>
        </p:nvSpPr>
        <p:spPr>
          <a:xfrm>
            <a:off x="1733788" y="5701070"/>
            <a:ext cx="12318683" cy="264200"/>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The project will leverage the power of deep learning models, specifically convolutional neural networks (CNNs), to achieve consistent and accurate diagnoses.</a:t>
            </a:r>
            <a:endParaRPr lang="en-US" sz="1300" dirty="0"/>
          </a:p>
        </p:txBody>
      </p:sp>
      <p:sp>
        <p:nvSpPr>
          <p:cNvPr id="24" name="Shape 22"/>
          <p:cNvSpPr/>
          <p:nvPr/>
        </p:nvSpPr>
        <p:spPr>
          <a:xfrm>
            <a:off x="988457" y="6655594"/>
            <a:ext cx="577929" cy="22860"/>
          </a:xfrm>
          <a:prstGeom prst="roundRect">
            <a:avLst>
              <a:gd name="adj" fmla="val 108360"/>
            </a:avLst>
          </a:prstGeom>
          <a:solidFill>
            <a:srgbClr val="3F3F44"/>
          </a:solidFill>
          <a:ln/>
        </p:spPr>
      </p:sp>
      <p:sp>
        <p:nvSpPr>
          <p:cNvPr id="25" name="Shape 23"/>
          <p:cNvSpPr/>
          <p:nvPr/>
        </p:nvSpPr>
        <p:spPr>
          <a:xfrm>
            <a:off x="639842" y="6481286"/>
            <a:ext cx="371475" cy="371475"/>
          </a:xfrm>
          <a:prstGeom prst="roundRect">
            <a:avLst>
              <a:gd name="adj" fmla="val 6668"/>
            </a:avLst>
          </a:prstGeom>
          <a:solidFill>
            <a:srgbClr val="26262B"/>
          </a:solidFill>
          <a:ln/>
        </p:spPr>
      </p:sp>
      <p:sp>
        <p:nvSpPr>
          <p:cNvPr id="26" name="Text 24"/>
          <p:cNvSpPr/>
          <p:nvPr/>
        </p:nvSpPr>
        <p:spPr>
          <a:xfrm>
            <a:off x="747474" y="6543080"/>
            <a:ext cx="156091" cy="247769"/>
          </a:xfrm>
          <a:prstGeom prst="rect">
            <a:avLst/>
          </a:prstGeom>
          <a:noFill/>
          <a:ln/>
        </p:spPr>
        <p:txBody>
          <a:bodyPr wrap="none" lIns="0" tIns="0" rIns="0" bIns="0" rtlCol="0" anchor="t"/>
          <a:lstStyle/>
          <a:p>
            <a:pPr marL="0" indent="0" algn="ctr">
              <a:lnSpc>
                <a:spcPts val="1950"/>
              </a:lnSpc>
              <a:buNone/>
            </a:pPr>
            <a:r>
              <a:rPr lang="en-US" sz="1950" dirty="0">
                <a:solidFill>
                  <a:srgbClr val="E0D6DE"/>
                </a:solidFill>
                <a:latin typeface="Sora" pitchFamily="34" charset="0"/>
                <a:ea typeface="Sora" pitchFamily="34" charset="-122"/>
                <a:cs typeface="Sora" pitchFamily="34" charset="-120"/>
              </a:rPr>
              <a:t>5</a:t>
            </a:r>
            <a:endParaRPr lang="en-US" sz="1950" dirty="0"/>
          </a:p>
        </p:txBody>
      </p:sp>
      <p:sp>
        <p:nvSpPr>
          <p:cNvPr id="27" name="Text 25"/>
          <p:cNvSpPr/>
          <p:nvPr/>
        </p:nvSpPr>
        <p:spPr>
          <a:xfrm>
            <a:off x="1733788" y="6460688"/>
            <a:ext cx="2087166" cy="258008"/>
          </a:xfrm>
          <a:prstGeom prst="rect">
            <a:avLst/>
          </a:prstGeom>
          <a:noFill/>
          <a:ln/>
        </p:spPr>
        <p:txBody>
          <a:bodyPr wrap="none" lIns="0" tIns="0" rIns="0" bIns="0" rtlCol="0" anchor="t"/>
          <a:lstStyle/>
          <a:p>
            <a:pPr marL="0" indent="0" algn="l">
              <a:lnSpc>
                <a:spcPts val="2000"/>
              </a:lnSpc>
              <a:buNone/>
            </a:pPr>
            <a:r>
              <a:rPr lang="en-US" sz="1600" dirty="0">
                <a:solidFill>
                  <a:srgbClr val="E0D6DE"/>
                </a:solidFill>
                <a:latin typeface="Sora" pitchFamily="34" charset="0"/>
                <a:ea typeface="Sora" pitchFamily="34" charset="-122"/>
                <a:cs typeface="Sora" pitchFamily="34" charset="-120"/>
              </a:rPr>
              <a:t>HAM10000 Dataset</a:t>
            </a:r>
            <a:endParaRPr lang="en-US" sz="1600" dirty="0"/>
          </a:p>
        </p:txBody>
      </p:sp>
      <p:sp>
        <p:nvSpPr>
          <p:cNvPr id="28" name="Text 26"/>
          <p:cNvSpPr/>
          <p:nvPr/>
        </p:nvSpPr>
        <p:spPr>
          <a:xfrm>
            <a:off x="1733788" y="6817757"/>
            <a:ext cx="12318683" cy="264200"/>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Noto Sans TC" pitchFamily="34" charset="0"/>
                <a:ea typeface="Noto Sans TC" pitchFamily="34" charset="-122"/>
                <a:cs typeface="Noto Sans TC" pitchFamily="34" charset="-120"/>
              </a:rPr>
              <a:t>The HAM10000 dataset, a valuable resource containing high-quality dermatoscopic images, will be used for model training and evaluation.</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807964"/>
            <a:ext cx="9430583" cy="771525"/>
          </a:xfrm>
          <a:prstGeom prst="rect">
            <a:avLst/>
          </a:prstGeom>
          <a:noFill/>
          <a:ln/>
        </p:spPr>
        <p:txBody>
          <a:bodyPr wrap="none" lIns="0" tIns="0" rIns="0" bIns="0" rtlCol="0" anchor="t"/>
          <a:lstStyle/>
          <a:p>
            <a:pPr marL="0" indent="0">
              <a:lnSpc>
                <a:spcPts val="6050"/>
              </a:lnSpc>
              <a:buNone/>
            </a:pPr>
            <a:r>
              <a:rPr lang="en-US" sz="4850" dirty="0">
                <a:solidFill>
                  <a:srgbClr val="97B8FF"/>
                </a:solidFill>
                <a:latin typeface="Sora" pitchFamily="34" charset="0"/>
                <a:ea typeface="Sora" pitchFamily="34" charset="-122"/>
                <a:cs typeface="Sora" pitchFamily="34" charset="-120"/>
              </a:rPr>
              <a:t>Project Description and Goals</a:t>
            </a:r>
            <a:endParaRPr lang="en-US" sz="4850" dirty="0"/>
          </a:p>
        </p:txBody>
      </p:sp>
      <p:sp>
        <p:nvSpPr>
          <p:cNvPr id="3" name="Text 1"/>
          <p:cNvSpPr/>
          <p:nvPr/>
        </p:nvSpPr>
        <p:spPr>
          <a:xfrm>
            <a:off x="864037" y="3196590"/>
            <a:ext cx="3132415" cy="385763"/>
          </a:xfrm>
          <a:prstGeom prst="rect">
            <a:avLst/>
          </a:prstGeom>
          <a:noFill/>
          <a:ln/>
        </p:spPr>
        <p:txBody>
          <a:bodyPr wrap="none" lIns="0" tIns="0" rIns="0" bIns="0" rtlCol="0" anchor="t"/>
          <a:lstStyle/>
          <a:p>
            <a:pPr marL="0" indent="0">
              <a:lnSpc>
                <a:spcPts val="3000"/>
              </a:lnSpc>
              <a:buNone/>
            </a:pPr>
            <a:r>
              <a:rPr lang="en-US" sz="2400" dirty="0">
                <a:solidFill>
                  <a:srgbClr val="97B8FF"/>
                </a:solidFill>
                <a:latin typeface="Sora" pitchFamily="34" charset="0"/>
                <a:ea typeface="Sora" pitchFamily="34" charset="-122"/>
                <a:cs typeface="Sora" pitchFamily="34" charset="-120"/>
              </a:rPr>
              <a:t>CNN-Based System</a:t>
            </a:r>
            <a:endParaRPr lang="en-US" sz="2400" dirty="0"/>
          </a:p>
        </p:txBody>
      </p:sp>
      <p:sp>
        <p:nvSpPr>
          <p:cNvPr id="4" name="Text 2"/>
          <p:cNvSpPr/>
          <p:nvPr/>
        </p:nvSpPr>
        <p:spPr>
          <a:xfrm>
            <a:off x="864037" y="3829169"/>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The project will develop a convolutional neural network (CNN)-based system to automate the classification of skin lesions, enhancing diagnosis speed and accuracy.</a:t>
            </a:r>
            <a:endParaRPr lang="en-US" sz="1900" dirty="0"/>
          </a:p>
        </p:txBody>
      </p:sp>
      <p:sp>
        <p:nvSpPr>
          <p:cNvPr id="5" name="Text 3"/>
          <p:cNvSpPr/>
          <p:nvPr/>
        </p:nvSpPr>
        <p:spPr>
          <a:xfrm>
            <a:off x="5372695" y="3196590"/>
            <a:ext cx="3147893" cy="385763"/>
          </a:xfrm>
          <a:prstGeom prst="rect">
            <a:avLst/>
          </a:prstGeom>
          <a:noFill/>
          <a:ln/>
        </p:spPr>
        <p:txBody>
          <a:bodyPr wrap="none" lIns="0" tIns="0" rIns="0" bIns="0" rtlCol="0" anchor="t"/>
          <a:lstStyle/>
          <a:p>
            <a:pPr marL="0" indent="0">
              <a:lnSpc>
                <a:spcPts val="3000"/>
              </a:lnSpc>
              <a:buNone/>
            </a:pPr>
            <a:r>
              <a:rPr lang="en-US" sz="2400" dirty="0">
                <a:solidFill>
                  <a:srgbClr val="97B8FF"/>
                </a:solidFill>
                <a:latin typeface="Sora" pitchFamily="34" charset="0"/>
                <a:ea typeface="Sora" pitchFamily="34" charset="-122"/>
                <a:cs typeface="Sora" pitchFamily="34" charset="-120"/>
              </a:rPr>
              <a:t>Dataset Preparation</a:t>
            </a:r>
            <a:endParaRPr lang="en-US" sz="2400" dirty="0"/>
          </a:p>
        </p:txBody>
      </p:sp>
      <p:sp>
        <p:nvSpPr>
          <p:cNvPr id="6" name="Text 4"/>
          <p:cNvSpPr/>
          <p:nvPr/>
        </p:nvSpPr>
        <p:spPr>
          <a:xfrm>
            <a:off x="5372695" y="3829169"/>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The HAM10000 dataset will be meticulously prepared, involving tasks such as image resizing, augmentation, and normalization to ensure optimal model training.</a:t>
            </a:r>
            <a:endParaRPr lang="en-US" sz="1900" dirty="0"/>
          </a:p>
        </p:txBody>
      </p:sp>
      <p:sp>
        <p:nvSpPr>
          <p:cNvPr id="7" name="Text 5"/>
          <p:cNvSpPr/>
          <p:nvPr/>
        </p:nvSpPr>
        <p:spPr>
          <a:xfrm>
            <a:off x="9881354" y="3196590"/>
            <a:ext cx="3194209" cy="385763"/>
          </a:xfrm>
          <a:prstGeom prst="rect">
            <a:avLst/>
          </a:prstGeom>
          <a:noFill/>
          <a:ln/>
        </p:spPr>
        <p:txBody>
          <a:bodyPr wrap="none" lIns="0" tIns="0" rIns="0" bIns="0" rtlCol="0" anchor="t"/>
          <a:lstStyle/>
          <a:p>
            <a:pPr marL="0" indent="0">
              <a:lnSpc>
                <a:spcPts val="3000"/>
              </a:lnSpc>
              <a:buNone/>
            </a:pPr>
            <a:r>
              <a:rPr lang="en-US" sz="2400" dirty="0">
                <a:solidFill>
                  <a:srgbClr val="97B8FF"/>
                </a:solidFill>
                <a:latin typeface="Sora" pitchFamily="34" charset="0"/>
                <a:ea typeface="Sora" pitchFamily="34" charset="-122"/>
                <a:cs typeface="Sora" pitchFamily="34" charset="-120"/>
              </a:rPr>
              <a:t>Model Development</a:t>
            </a:r>
            <a:endParaRPr lang="en-US" sz="2400" dirty="0"/>
          </a:p>
        </p:txBody>
      </p:sp>
      <p:sp>
        <p:nvSpPr>
          <p:cNvPr id="8" name="Text 6"/>
          <p:cNvSpPr/>
          <p:nvPr/>
        </p:nvSpPr>
        <p:spPr>
          <a:xfrm>
            <a:off x="9881354" y="3829169"/>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A CNN model will be designed and trained using TensorFlow, optimized for high accuracy in classifying skin lesions</a:t>
            </a:r>
            <a:r>
              <a:rPr lang="en-US" sz="1900" dirty="0" smtClean="0">
                <a:solidFill>
                  <a:srgbClr val="E0D6DE"/>
                </a:solidFill>
                <a:latin typeface="Noto Sans TC" pitchFamily="34" charset="0"/>
                <a:ea typeface="Noto Sans TC" pitchFamily="34" charset="-122"/>
                <a:cs typeface="Noto Sans TC" pitchFamily="34" charset="-120"/>
              </a:rPr>
              <a:t>. UI is developed </a:t>
            </a:r>
            <a:r>
              <a:rPr lang="en-US" sz="1900" dirty="0" smtClean="0">
                <a:solidFill>
                  <a:srgbClr val="E0D6DE"/>
                </a:solidFill>
                <a:latin typeface="Noto Sans TC" pitchFamily="34" charset="0"/>
                <a:ea typeface="Noto Sans TC" pitchFamily="34" charset="-122"/>
                <a:cs typeface="Noto Sans TC" pitchFamily="34" charset="-120"/>
              </a:rPr>
              <a:t>using python framework.</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08610" y="1511856"/>
            <a:ext cx="4869061" cy="5205889"/>
          </a:xfrm>
          <a:prstGeom prst="rect">
            <a:avLst/>
          </a:prstGeom>
        </p:spPr>
      </p:pic>
      <p:sp>
        <p:nvSpPr>
          <p:cNvPr id="3" name="Text 0"/>
          <p:cNvSpPr/>
          <p:nvPr/>
        </p:nvSpPr>
        <p:spPr>
          <a:xfrm>
            <a:off x="6350437" y="2115622"/>
            <a:ext cx="7370921" cy="771525"/>
          </a:xfrm>
          <a:prstGeom prst="rect">
            <a:avLst/>
          </a:prstGeom>
          <a:noFill/>
          <a:ln/>
        </p:spPr>
        <p:txBody>
          <a:bodyPr wrap="none" lIns="0" tIns="0" rIns="0" bIns="0" rtlCol="0" anchor="t"/>
          <a:lstStyle/>
          <a:p>
            <a:pPr marL="0" indent="0">
              <a:lnSpc>
                <a:spcPts val="6050"/>
              </a:lnSpc>
              <a:buNone/>
            </a:pPr>
            <a:r>
              <a:rPr lang="en-US" sz="4850" dirty="0">
                <a:solidFill>
                  <a:srgbClr val="97B8FF"/>
                </a:solidFill>
                <a:latin typeface="Sora" pitchFamily="34" charset="0"/>
                <a:ea typeface="Sora" pitchFamily="34" charset="-122"/>
                <a:cs typeface="Sora" pitchFamily="34" charset="-120"/>
              </a:rPr>
              <a:t>Technical Specification</a:t>
            </a:r>
            <a:endParaRPr lang="en-US" sz="4850" dirty="0"/>
          </a:p>
        </p:txBody>
      </p:sp>
      <p:sp>
        <p:nvSpPr>
          <p:cNvPr id="4" name="Shape 1"/>
          <p:cNvSpPr/>
          <p:nvPr/>
        </p:nvSpPr>
        <p:spPr>
          <a:xfrm>
            <a:off x="6350437" y="3257431"/>
            <a:ext cx="7415927" cy="2856547"/>
          </a:xfrm>
          <a:prstGeom prst="roundRect">
            <a:avLst>
              <a:gd name="adj" fmla="val 1296"/>
            </a:avLst>
          </a:prstGeom>
          <a:noFill/>
          <a:ln w="15240">
            <a:solidFill>
              <a:srgbClr val="FFFFFF">
                <a:alpha val="24000"/>
              </a:srgbClr>
            </a:solidFill>
            <a:prstDash val="solid"/>
          </a:ln>
        </p:spPr>
      </p:sp>
      <p:sp>
        <p:nvSpPr>
          <p:cNvPr id="5" name="Shape 2"/>
          <p:cNvSpPr/>
          <p:nvPr/>
        </p:nvSpPr>
        <p:spPr>
          <a:xfrm>
            <a:off x="6365677" y="3272671"/>
            <a:ext cx="7385447" cy="706517"/>
          </a:xfrm>
          <a:prstGeom prst="rect">
            <a:avLst/>
          </a:prstGeom>
          <a:solidFill>
            <a:srgbClr val="FFFFFF">
              <a:alpha val="4000"/>
            </a:srgbClr>
          </a:solidFill>
          <a:ln/>
        </p:spPr>
      </p:sp>
      <p:sp>
        <p:nvSpPr>
          <p:cNvPr id="6" name="Text 3"/>
          <p:cNvSpPr/>
          <p:nvPr/>
        </p:nvSpPr>
        <p:spPr>
          <a:xfrm>
            <a:off x="6612493" y="342840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Platform</a:t>
            </a:r>
            <a:endParaRPr lang="en-US" sz="1900" dirty="0"/>
          </a:p>
        </p:txBody>
      </p:sp>
      <p:sp>
        <p:nvSpPr>
          <p:cNvPr id="7" name="Text 4"/>
          <p:cNvSpPr/>
          <p:nvPr/>
        </p:nvSpPr>
        <p:spPr>
          <a:xfrm>
            <a:off x="10309027" y="342840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TensorFlow</a:t>
            </a:r>
            <a:endParaRPr lang="en-US" sz="1900" dirty="0"/>
          </a:p>
        </p:txBody>
      </p:sp>
      <p:sp>
        <p:nvSpPr>
          <p:cNvPr id="8" name="Shape 5"/>
          <p:cNvSpPr/>
          <p:nvPr/>
        </p:nvSpPr>
        <p:spPr>
          <a:xfrm>
            <a:off x="6365677" y="3979188"/>
            <a:ext cx="7385447" cy="706517"/>
          </a:xfrm>
          <a:prstGeom prst="rect">
            <a:avLst/>
          </a:prstGeom>
          <a:solidFill>
            <a:srgbClr val="000000">
              <a:alpha val="4000"/>
            </a:srgbClr>
          </a:solidFill>
          <a:ln/>
        </p:spPr>
      </p:sp>
      <p:sp>
        <p:nvSpPr>
          <p:cNvPr id="9" name="Text 6"/>
          <p:cNvSpPr/>
          <p:nvPr/>
        </p:nvSpPr>
        <p:spPr>
          <a:xfrm>
            <a:off x="6612493" y="413492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Hardware Requirements</a:t>
            </a:r>
            <a:endParaRPr lang="en-US" sz="1900" dirty="0"/>
          </a:p>
        </p:txBody>
      </p:sp>
      <p:sp>
        <p:nvSpPr>
          <p:cNvPr id="10" name="Text 7"/>
          <p:cNvSpPr/>
          <p:nvPr/>
        </p:nvSpPr>
        <p:spPr>
          <a:xfrm>
            <a:off x="10309027" y="413492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GPU, CPU</a:t>
            </a:r>
            <a:endParaRPr lang="en-US" sz="1900" dirty="0"/>
          </a:p>
        </p:txBody>
      </p:sp>
      <p:sp>
        <p:nvSpPr>
          <p:cNvPr id="11" name="Shape 8"/>
          <p:cNvSpPr/>
          <p:nvPr/>
        </p:nvSpPr>
        <p:spPr>
          <a:xfrm>
            <a:off x="6365677" y="4685705"/>
            <a:ext cx="7385447" cy="706517"/>
          </a:xfrm>
          <a:prstGeom prst="rect">
            <a:avLst/>
          </a:prstGeom>
          <a:solidFill>
            <a:srgbClr val="FFFFFF">
              <a:alpha val="4000"/>
            </a:srgbClr>
          </a:solidFill>
          <a:ln/>
        </p:spPr>
      </p:sp>
      <p:sp>
        <p:nvSpPr>
          <p:cNvPr id="12" name="Text 9"/>
          <p:cNvSpPr/>
          <p:nvPr/>
        </p:nvSpPr>
        <p:spPr>
          <a:xfrm>
            <a:off x="6612493" y="484143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Dataset</a:t>
            </a:r>
            <a:endParaRPr lang="en-US" sz="1900" dirty="0"/>
          </a:p>
        </p:txBody>
      </p:sp>
      <p:sp>
        <p:nvSpPr>
          <p:cNvPr id="13" name="Text 10"/>
          <p:cNvSpPr/>
          <p:nvPr/>
        </p:nvSpPr>
        <p:spPr>
          <a:xfrm>
            <a:off x="10309027" y="484143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HAM10000</a:t>
            </a:r>
            <a:endParaRPr lang="en-US" sz="1900" dirty="0"/>
          </a:p>
        </p:txBody>
      </p:sp>
      <p:sp>
        <p:nvSpPr>
          <p:cNvPr id="14" name="Shape 11"/>
          <p:cNvSpPr/>
          <p:nvPr/>
        </p:nvSpPr>
        <p:spPr>
          <a:xfrm>
            <a:off x="6365677" y="5392222"/>
            <a:ext cx="7385447" cy="706517"/>
          </a:xfrm>
          <a:prstGeom prst="rect">
            <a:avLst/>
          </a:prstGeom>
          <a:solidFill>
            <a:srgbClr val="000000">
              <a:alpha val="4000"/>
            </a:srgbClr>
          </a:solidFill>
          <a:ln/>
        </p:spPr>
      </p:sp>
      <p:sp>
        <p:nvSpPr>
          <p:cNvPr id="15" name="Text 12"/>
          <p:cNvSpPr/>
          <p:nvPr/>
        </p:nvSpPr>
        <p:spPr>
          <a:xfrm>
            <a:off x="6612493" y="554795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Software Requirements</a:t>
            </a:r>
            <a:endParaRPr lang="en-US" sz="1900" dirty="0"/>
          </a:p>
        </p:txBody>
      </p:sp>
      <p:sp>
        <p:nvSpPr>
          <p:cNvPr id="16" name="Text 13"/>
          <p:cNvSpPr/>
          <p:nvPr/>
        </p:nvSpPr>
        <p:spPr>
          <a:xfrm>
            <a:off x="10309027" y="554795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Python, TensorFlow</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386120"/>
            <a:ext cx="5197554" cy="438745"/>
          </a:xfrm>
          <a:prstGeom prst="rect">
            <a:avLst/>
          </a:prstGeom>
          <a:noFill/>
          <a:ln/>
        </p:spPr>
        <p:txBody>
          <a:bodyPr wrap="none" lIns="0" tIns="0" rIns="0" bIns="0" rtlCol="0" anchor="t"/>
          <a:lstStyle/>
          <a:p>
            <a:pPr marL="0" indent="0">
              <a:lnSpc>
                <a:spcPts val="3450"/>
              </a:lnSpc>
              <a:buNone/>
            </a:pPr>
            <a:r>
              <a:rPr lang="en-US" sz="2750" dirty="0">
                <a:solidFill>
                  <a:srgbClr val="97B8FF"/>
                </a:solidFill>
                <a:latin typeface="Sora" pitchFamily="34" charset="0"/>
                <a:ea typeface="Sora" pitchFamily="34" charset="-122"/>
                <a:cs typeface="Sora" pitchFamily="34" charset="-120"/>
              </a:rPr>
              <a:t>Design Approach and Details</a:t>
            </a:r>
            <a:endParaRPr lang="en-US" sz="2750" dirty="0"/>
          </a:p>
        </p:txBody>
      </p:sp>
      <p:pic>
        <p:nvPicPr>
          <p:cNvPr id="3" name="Image 0" descr="preencoded.png"/>
          <p:cNvPicPr>
            <a:picLocks noChangeAspect="1"/>
          </p:cNvPicPr>
          <p:nvPr/>
        </p:nvPicPr>
        <p:blipFill>
          <a:blip r:embed="rId3"/>
          <a:stretch>
            <a:fillRect/>
          </a:stretch>
        </p:blipFill>
        <p:spPr>
          <a:xfrm>
            <a:off x="572095" y="1105614"/>
            <a:ext cx="701993" cy="1123236"/>
          </a:xfrm>
          <a:prstGeom prst="rect">
            <a:avLst/>
          </a:prstGeom>
        </p:spPr>
      </p:pic>
      <p:sp>
        <p:nvSpPr>
          <p:cNvPr id="4" name="Text 1"/>
          <p:cNvSpPr/>
          <p:nvPr/>
        </p:nvSpPr>
        <p:spPr>
          <a:xfrm>
            <a:off x="1484590" y="1245989"/>
            <a:ext cx="1905238" cy="219313"/>
          </a:xfrm>
          <a:prstGeom prst="rect">
            <a:avLst/>
          </a:prstGeom>
          <a:noFill/>
          <a:ln/>
        </p:spPr>
        <p:txBody>
          <a:bodyPr wrap="none" lIns="0" tIns="0" rIns="0" bIns="0" rtlCol="0" anchor="t"/>
          <a:lstStyle/>
          <a:p>
            <a:pPr marL="0" indent="0" algn="l">
              <a:lnSpc>
                <a:spcPts val="1700"/>
              </a:lnSpc>
              <a:buNone/>
            </a:pPr>
            <a:r>
              <a:rPr lang="en-US" sz="1350" dirty="0">
                <a:solidFill>
                  <a:srgbClr val="E0D6DE"/>
                </a:solidFill>
                <a:latin typeface="Sora" pitchFamily="34" charset="0"/>
                <a:ea typeface="Sora" pitchFamily="34" charset="-122"/>
                <a:cs typeface="Sora" pitchFamily="34" charset="-120"/>
              </a:rPr>
              <a:t>Model Training Phase</a:t>
            </a:r>
            <a:endParaRPr lang="en-US" sz="1350" dirty="0"/>
          </a:p>
        </p:txBody>
      </p:sp>
      <p:sp>
        <p:nvSpPr>
          <p:cNvPr id="5" name="Text 2"/>
          <p:cNvSpPr/>
          <p:nvPr/>
        </p:nvSpPr>
        <p:spPr>
          <a:xfrm>
            <a:off x="1484590" y="1549479"/>
            <a:ext cx="12573714" cy="224552"/>
          </a:xfrm>
          <a:prstGeom prst="rect">
            <a:avLst/>
          </a:prstGeom>
          <a:noFill/>
          <a:ln/>
        </p:spPr>
        <p:txBody>
          <a:bodyPr wrap="none" lIns="0" tIns="0" rIns="0" bIns="0" rtlCol="0" anchor="t"/>
          <a:lstStyle/>
          <a:p>
            <a:pPr marL="0" indent="0" algn="l">
              <a:lnSpc>
                <a:spcPts val="1750"/>
              </a:lnSpc>
              <a:buNone/>
            </a:pPr>
            <a:r>
              <a:rPr lang="en-US" sz="1100" dirty="0">
                <a:solidFill>
                  <a:srgbClr val="E0D6DE"/>
                </a:solidFill>
                <a:latin typeface="Noto Sans TC" pitchFamily="34" charset="0"/>
                <a:ea typeface="Noto Sans TC" pitchFamily="34" charset="-122"/>
                <a:cs typeface="Noto Sans TC" pitchFamily="34" charset="-120"/>
              </a:rPr>
              <a:t>The dataset will be prepared using data augmentation techniques such as resizing, normalization, rotation, and flipping to improve model generalization.</a:t>
            </a:r>
            <a:endParaRPr lang="en-US" sz="1100" dirty="0"/>
          </a:p>
        </p:txBody>
      </p:sp>
      <p:pic>
        <p:nvPicPr>
          <p:cNvPr id="6" name="Image 1" descr="preencoded.png"/>
          <p:cNvPicPr>
            <a:picLocks noChangeAspect="1"/>
          </p:cNvPicPr>
          <p:nvPr/>
        </p:nvPicPr>
        <p:blipFill>
          <a:blip r:embed="rId4"/>
          <a:stretch>
            <a:fillRect/>
          </a:stretch>
        </p:blipFill>
        <p:spPr>
          <a:xfrm>
            <a:off x="572095" y="2228850"/>
            <a:ext cx="701993" cy="1123236"/>
          </a:xfrm>
          <a:prstGeom prst="rect">
            <a:avLst/>
          </a:prstGeom>
        </p:spPr>
      </p:pic>
      <p:sp>
        <p:nvSpPr>
          <p:cNvPr id="7" name="Text 3"/>
          <p:cNvSpPr/>
          <p:nvPr/>
        </p:nvSpPr>
        <p:spPr>
          <a:xfrm>
            <a:off x="1484590" y="2369225"/>
            <a:ext cx="1755100" cy="219313"/>
          </a:xfrm>
          <a:prstGeom prst="rect">
            <a:avLst/>
          </a:prstGeom>
          <a:noFill/>
          <a:ln/>
        </p:spPr>
        <p:txBody>
          <a:bodyPr wrap="none" lIns="0" tIns="0" rIns="0" bIns="0" rtlCol="0" anchor="t"/>
          <a:lstStyle/>
          <a:p>
            <a:pPr marL="0" indent="0" algn="l">
              <a:lnSpc>
                <a:spcPts val="1700"/>
              </a:lnSpc>
              <a:buNone/>
            </a:pPr>
            <a:r>
              <a:rPr lang="en-US" sz="1350" dirty="0">
                <a:solidFill>
                  <a:srgbClr val="E0D6DE"/>
                </a:solidFill>
                <a:latin typeface="Sora" pitchFamily="34" charset="0"/>
                <a:ea typeface="Sora" pitchFamily="34" charset="-122"/>
                <a:cs typeface="Sora" pitchFamily="34" charset="-120"/>
              </a:rPr>
              <a:t>CNN Architecture</a:t>
            </a:r>
            <a:endParaRPr lang="en-US" sz="1350" dirty="0"/>
          </a:p>
        </p:txBody>
      </p:sp>
      <p:sp>
        <p:nvSpPr>
          <p:cNvPr id="8" name="Text 4"/>
          <p:cNvSpPr/>
          <p:nvPr/>
        </p:nvSpPr>
        <p:spPr>
          <a:xfrm>
            <a:off x="1484590" y="2672715"/>
            <a:ext cx="12573714" cy="224552"/>
          </a:xfrm>
          <a:prstGeom prst="rect">
            <a:avLst/>
          </a:prstGeom>
          <a:noFill/>
          <a:ln/>
        </p:spPr>
        <p:txBody>
          <a:bodyPr wrap="none" lIns="0" tIns="0" rIns="0" bIns="0" rtlCol="0" anchor="t"/>
          <a:lstStyle/>
          <a:p>
            <a:pPr marL="0" indent="0" algn="l">
              <a:lnSpc>
                <a:spcPts val="1750"/>
              </a:lnSpc>
              <a:buNone/>
            </a:pPr>
            <a:r>
              <a:rPr lang="en-US" sz="1100" dirty="0">
                <a:solidFill>
                  <a:srgbClr val="E0D6DE"/>
                </a:solidFill>
                <a:latin typeface="Noto Sans TC" pitchFamily="34" charset="0"/>
                <a:ea typeface="Noto Sans TC" pitchFamily="34" charset="-122"/>
                <a:cs typeface="Noto Sans TC" pitchFamily="34" charset="-120"/>
              </a:rPr>
              <a:t>A CNN architecture will be designed, incorporating convolutional, pooling, and fully connected layers, with hyperparameters tuned for optimal performance.</a:t>
            </a:r>
            <a:endParaRPr lang="en-US" sz="1100" dirty="0"/>
          </a:p>
        </p:txBody>
      </p:sp>
      <p:pic>
        <p:nvPicPr>
          <p:cNvPr id="9" name="Image 2" descr="preencoded.png"/>
          <p:cNvPicPr>
            <a:picLocks noChangeAspect="1"/>
          </p:cNvPicPr>
          <p:nvPr/>
        </p:nvPicPr>
        <p:blipFill>
          <a:blip r:embed="rId5"/>
          <a:stretch>
            <a:fillRect/>
          </a:stretch>
        </p:blipFill>
        <p:spPr>
          <a:xfrm>
            <a:off x="572095" y="3352086"/>
            <a:ext cx="701993" cy="1123236"/>
          </a:xfrm>
          <a:prstGeom prst="rect">
            <a:avLst/>
          </a:prstGeom>
        </p:spPr>
      </p:pic>
      <p:sp>
        <p:nvSpPr>
          <p:cNvPr id="10" name="Text 5"/>
          <p:cNvSpPr/>
          <p:nvPr/>
        </p:nvSpPr>
        <p:spPr>
          <a:xfrm>
            <a:off x="1484590" y="3492460"/>
            <a:ext cx="1976795" cy="219313"/>
          </a:xfrm>
          <a:prstGeom prst="rect">
            <a:avLst/>
          </a:prstGeom>
          <a:noFill/>
          <a:ln/>
        </p:spPr>
        <p:txBody>
          <a:bodyPr wrap="none" lIns="0" tIns="0" rIns="0" bIns="0" rtlCol="0" anchor="t"/>
          <a:lstStyle/>
          <a:p>
            <a:pPr marL="0" indent="0" algn="l">
              <a:lnSpc>
                <a:spcPts val="1700"/>
              </a:lnSpc>
              <a:buNone/>
            </a:pPr>
            <a:r>
              <a:rPr lang="en-US" sz="1350" dirty="0">
                <a:solidFill>
                  <a:srgbClr val="E0D6DE"/>
                </a:solidFill>
                <a:latin typeface="Sora" pitchFamily="34" charset="0"/>
                <a:ea typeface="Sora" pitchFamily="34" charset="-122"/>
                <a:cs typeface="Sora" pitchFamily="34" charset="-120"/>
              </a:rPr>
              <a:t>Training Methodology</a:t>
            </a:r>
            <a:endParaRPr lang="en-US" sz="1350" dirty="0"/>
          </a:p>
        </p:txBody>
      </p:sp>
      <p:sp>
        <p:nvSpPr>
          <p:cNvPr id="11" name="Text 6"/>
          <p:cNvSpPr/>
          <p:nvPr/>
        </p:nvSpPr>
        <p:spPr>
          <a:xfrm>
            <a:off x="1484590" y="3795951"/>
            <a:ext cx="12573714" cy="224552"/>
          </a:xfrm>
          <a:prstGeom prst="rect">
            <a:avLst/>
          </a:prstGeom>
          <a:noFill/>
          <a:ln/>
        </p:spPr>
        <p:txBody>
          <a:bodyPr wrap="none" lIns="0" tIns="0" rIns="0" bIns="0" rtlCol="0" anchor="t"/>
          <a:lstStyle/>
          <a:p>
            <a:pPr marL="0" indent="0" algn="l">
              <a:lnSpc>
                <a:spcPts val="1750"/>
              </a:lnSpc>
              <a:buNone/>
            </a:pPr>
            <a:r>
              <a:rPr lang="en-US" sz="1100" dirty="0">
                <a:solidFill>
                  <a:srgbClr val="E0D6DE"/>
                </a:solidFill>
                <a:latin typeface="Noto Sans TC" pitchFamily="34" charset="0"/>
                <a:ea typeface="Noto Sans TC" pitchFamily="34" charset="-122"/>
                <a:cs typeface="Noto Sans TC" pitchFamily="34" charset="-120"/>
              </a:rPr>
              <a:t>The model will be trained on a portion of the dataset, employing cross-validation to optimize hyperparameters and minimize loss.</a:t>
            </a:r>
            <a:endParaRPr lang="en-US" sz="1100" dirty="0"/>
          </a:p>
        </p:txBody>
      </p:sp>
      <p:pic>
        <p:nvPicPr>
          <p:cNvPr id="12" name="Image 3" descr="preencoded.png"/>
          <p:cNvPicPr>
            <a:picLocks noChangeAspect="1"/>
          </p:cNvPicPr>
          <p:nvPr/>
        </p:nvPicPr>
        <p:blipFill>
          <a:blip r:embed="rId6"/>
          <a:stretch>
            <a:fillRect/>
          </a:stretch>
        </p:blipFill>
        <p:spPr>
          <a:xfrm>
            <a:off x="572095" y="4475321"/>
            <a:ext cx="701993" cy="1123236"/>
          </a:xfrm>
          <a:prstGeom prst="rect">
            <a:avLst/>
          </a:prstGeom>
        </p:spPr>
      </p:pic>
      <p:sp>
        <p:nvSpPr>
          <p:cNvPr id="13" name="Text 7"/>
          <p:cNvSpPr/>
          <p:nvPr/>
        </p:nvSpPr>
        <p:spPr>
          <a:xfrm>
            <a:off x="1484590" y="4615696"/>
            <a:ext cx="2025372" cy="219313"/>
          </a:xfrm>
          <a:prstGeom prst="rect">
            <a:avLst/>
          </a:prstGeom>
          <a:noFill/>
          <a:ln/>
        </p:spPr>
        <p:txBody>
          <a:bodyPr wrap="none" lIns="0" tIns="0" rIns="0" bIns="0" rtlCol="0" anchor="t"/>
          <a:lstStyle/>
          <a:p>
            <a:pPr marL="0" indent="0" algn="l">
              <a:lnSpc>
                <a:spcPts val="1700"/>
              </a:lnSpc>
              <a:buNone/>
            </a:pPr>
            <a:r>
              <a:rPr lang="en-US" sz="1350" dirty="0">
                <a:solidFill>
                  <a:srgbClr val="E0D6DE"/>
                </a:solidFill>
                <a:latin typeface="Sora" pitchFamily="34" charset="0"/>
                <a:ea typeface="Sora" pitchFamily="34" charset="-122"/>
                <a:cs typeface="Sora" pitchFamily="34" charset="-120"/>
              </a:rPr>
              <a:t>Model Inference Phase</a:t>
            </a:r>
            <a:endParaRPr lang="en-US" sz="1350" dirty="0"/>
          </a:p>
        </p:txBody>
      </p:sp>
      <p:sp>
        <p:nvSpPr>
          <p:cNvPr id="14" name="Text 8"/>
          <p:cNvSpPr/>
          <p:nvPr/>
        </p:nvSpPr>
        <p:spPr>
          <a:xfrm>
            <a:off x="1484590" y="4919186"/>
            <a:ext cx="12573714" cy="224552"/>
          </a:xfrm>
          <a:prstGeom prst="rect">
            <a:avLst/>
          </a:prstGeom>
          <a:noFill/>
          <a:ln/>
        </p:spPr>
        <p:txBody>
          <a:bodyPr wrap="none" lIns="0" tIns="0" rIns="0" bIns="0" rtlCol="0" anchor="t"/>
          <a:lstStyle/>
          <a:p>
            <a:pPr marL="0" indent="0" algn="l">
              <a:lnSpc>
                <a:spcPts val="1750"/>
              </a:lnSpc>
              <a:buNone/>
            </a:pPr>
            <a:r>
              <a:rPr lang="en-US" sz="1100" dirty="0">
                <a:solidFill>
                  <a:srgbClr val="E0D6DE"/>
                </a:solidFill>
                <a:latin typeface="Noto Sans TC" pitchFamily="34" charset="0"/>
                <a:ea typeface="Noto Sans TC" pitchFamily="34" charset="-122"/>
                <a:cs typeface="Noto Sans TC" pitchFamily="34" charset="-120"/>
              </a:rPr>
              <a:t>The trained model will be integrated into a backend server for deployment, capable of processing user-uploaded images.</a:t>
            </a:r>
            <a:endParaRPr lang="en-US" sz="1100" dirty="0"/>
          </a:p>
        </p:txBody>
      </p:sp>
      <p:pic>
        <p:nvPicPr>
          <p:cNvPr id="15" name="Image 4" descr="preencoded.png"/>
          <p:cNvPicPr>
            <a:picLocks noChangeAspect="1"/>
          </p:cNvPicPr>
          <p:nvPr/>
        </p:nvPicPr>
        <p:blipFill>
          <a:blip r:embed="rId7"/>
          <a:stretch>
            <a:fillRect/>
          </a:stretch>
        </p:blipFill>
        <p:spPr>
          <a:xfrm>
            <a:off x="572095" y="5598557"/>
            <a:ext cx="701993" cy="1123236"/>
          </a:xfrm>
          <a:prstGeom prst="rect">
            <a:avLst/>
          </a:prstGeom>
        </p:spPr>
      </p:pic>
      <p:sp>
        <p:nvSpPr>
          <p:cNvPr id="16" name="Text 9"/>
          <p:cNvSpPr/>
          <p:nvPr/>
        </p:nvSpPr>
        <p:spPr>
          <a:xfrm>
            <a:off x="1484590" y="5738932"/>
            <a:ext cx="2276713" cy="219313"/>
          </a:xfrm>
          <a:prstGeom prst="rect">
            <a:avLst/>
          </a:prstGeom>
          <a:noFill/>
          <a:ln/>
        </p:spPr>
        <p:txBody>
          <a:bodyPr wrap="none" lIns="0" tIns="0" rIns="0" bIns="0" rtlCol="0" anchor="t"/>
          <a:lstStyle/>
          <a:p>
            <a:pPr marL="0" indent="0" algn="l">
              <a:lnSpc>
                <a:spcPts val="1700"/>
              </a:lnSpc>
              <a:buNone/>
            </a:pPr>
            <a:r>
              <a:rPr lang="en-US" sz="1350" dirty="0">
                <a:solidFill>
                  <a:srgbClr val="E0D6DE"/>
                </a:solidFill>
                <a:latin typeface="Sora" pitchFamily="34" charset="0"/>
                <a:ea typeface="Sora" pitchFamily="34" charset="-122"/>
                <a:cs typeface="Sora" pitchFamily="34" charset="-120"/>
              </a:rPr>
              <a:t>Deployment Architecture</a:t>
            </a:r>
            <a:endParaRPr lang="en-US" sz="1350" dirty="0"/>
          </a:p>
        </p:txBody>
      </p:sp>
      <p:sp>
        <p:nvSpPr>
          <p:cNvPr id="17" name="Text 10"/>
          <p:cNvSpPr/>
          <p:nvPr/>
        </p:nvSpPr>
        <p:spPr>
          <a:xfrm>
            <a:off x="1484590" y="6042422"/>
            <a:ext cx="12573714" cy="224552"/>
          </a:xfrm>
          <a:prstGeom prst="rect">
            <a:avLst/>
          </a:prstGeom>
          <a:noFill/>
          <a:ln/>
        </p:spPr>
        <p:txBody>
          <a:bodyPr wrap="none" lIns="0" tIns="0" rIns="0" bIns="0" rtlCol="0" anchor="t"/>
          <a:lstStyle/>
          <a:p>
            <a:pPr marL="0" indent="0" algn="l">
              <a:lnSpc>
                <a:spcPts val="1750"/>
              </a:lnSpc>
              <a:buNone/>
            </a:pPr>
            <a:r>
              <a:rPr lang="en-US" sz="1100" dirty="0">
                <a:solidFill>
                  <a:srgbClr val="E0D6DE"/>
                </a:solidFill>
                <a:latin typeface="Noto Sans TC" pitchFamily="34" charset="0"/>
                <a:ea typeface="Noto Sans TC" pitchFamily="34" charset="-122"/>
                <a:cs typeface="Noto Sans TC" pitchFamily="34" charset="-120"/>
              </a:rPr>
              <a:t>The deployment architecture will include a user interface for image uploads, backend services for model inference, and data storage for managing inputs, logs, and outputs.</a:t>
            </a:r>
            <a:endParaRPr lang="en-US" sz="1100" dirty="0"/>
          </a:p>
        </p:txBody>
      </p:sp>
      <p:pic>
        <p:nvPicPr>
          <p:cNvPr id="18" name="Image 5" descr="preencoded.png"/>
          <p:cNvPicPr>
            <a:picLocks noChangeAspect="1"/>
          </p:cNvPicPr>
          <p:nvPr/>
        </p:nvPicPr>
        <p:blipFill>
          <a:blip r:embed="rId8"/>
          <a:stretch>
            <a:fillRect/>
          </a:stretch>
        </p:blipFill>
        <p:spPr>
          <a:xfrm>
            <a:off x="572095" y="6721793"/>
            <a:ext cx="701993" cy="1123236"/>
          </a:xfrm>
          <a:prstGeom prst="rect">
            <a:avLst/>
          </a:prstGeom>
        </p:spPr>
      </p:pic>
      <p:sp>
        <p:nvSpPr>
          <p:cNvPr id="19" name="Text 11"/>
          <p:cNvSpPr/>
          <p:nvPr/>
        </p:nvSpPr>
        <p:spPr>
          <a:xfrm>
            <a:off x="1484590" y="6862167"/>
            <a:ext cx="1755100" cy="219313"/>
          </a:xfrm>
          <a:prstGeom prst="rect">
            <a:avLst/>
          </a:prstGeom>
          <a:noFill/>
          <a:ln/>
        </p:spPr>
        <p:txBody>
          <a:bodyPr wrap="none" lIns="0" tIns="0" rIns="0" bIns="0" rtlCol="0" anchor="t"/>
          <a:lstStyle/>
          <a:p>
            <a:pPr marL="0" indent="0" algn="l">
              <a:lnSpc>
                <a:spcPts val="1700"/>
              </a:lnSpc>
              <a:buNone/>
            </a:pPr>
            <a:r>
              <a:rPr lang="en-US" sz="1350" dirty="0">
                <a:solidFill>
                  <a:srgbClr val="E0D6DE"/>
                </a:solidFill>
                <a:latin typeface="Sora" pitchFamily="34" charset="0"/>
                <a:ea typeface="Sora" pitchFamily="34" charset="-122"/>
                <a:cs typeface="Sora" pitchFamily="34" charset="-120"/>
              </a:rPr>
              <a:t>System Efficiency</a:t>
            </a:r>
            <a:endParaRPr lang="en-US" sz="1350" dirty="0"/>
          </a:p>
        </p:txBody>
      </p:sp>
      <p:sp>
        <p:nvSpPr>
          <p:cNvPr id="20" name="Text 12"/>
          <p:cNvSpPr/>
          <p:nvPr/>
        </p:nvSpPr>
        <p:spPr>
          <a:xfrm>
            <a:off x="1484590" y="7165657"/>
            <a:ext cx="12573714" cy="224552"/>
          </a:xfrm>
          <a:prstGeom prst="rect">
            <a:avLst/>
          </a:prstGeom>
          <a:noFill/>
          <a:ln/>
        </p:spPr>
        <p:txBody>
          <a:bodyPr wrap="none" lIns="0" tIns="0" rIns="0" bIns="0" rtlCol="0" anchor="t"/>
          <a:lstStyle/>
          <a:p>
            <a:pPr marL="0" indent="0" algn="l">
              <a:lnSpc>
                <a:spcPts val="1750"/>
              </a:lnSpc>
              <a:buNone/>
            </a:pPr>
            <a:r>
              <a:rPr lang="en-US" sz="1100" dirty="0">
                <a:solidFill>
                  <a:srgbClr val="E0D6DE"/>
                </a:solidFill>
                <a:latin typeface="Noto Sans TC" pitchFamily="34" charset="0"/>
                <a:ea typeface="Noto Sans TC" pitchFamily="34" charset="-122"/>
                <a:cs typeface="Noto Sans TC" pitchFamily="34" charset="-120"/>
              </a:rPr>
              <a:t>The deployed system will be designed to ensure scalability and real-time responsiveness, providing accurate and timely skin lesion classifications.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2490" y="250150"/>
            <a:ext cx="4889302" cy="7729299"/>
          </a:xfrm>
          <a:prstGeom prst="rect">
            <a:avLst/>
          </a:prstGeom>
        </p:spPr>
      </p:pic>
      <p:sp>
        <p:nvSpPr>
          <p:cNvPr id="4" name="Text 0"/>
          <p:cNvSpPr/>
          <p:nvPr/>
        </p:nvSpPr>
        <p:spPr>
          <a:xfrm>
            <a:off x="700564" y="711160"/>
            <a:ext cx="5891570" cy="625435"/>
          </a:xfrm>
          <a:prstGeom prst="rect">
            <a:avLst/>
          </a:prstGeom>
          <a:noFill/>
          <a:ln/>
        </p:spPr>
        <p:txBody>
          <a:bodyPr wrap="none" lIns="0" tIns="0" rIns="0" bIns="0" rtlCol="0" anchor="t"/>
          <a:lstStyle/>
          <a:p>
            <a:pPr marL="0" indent="0">
              <a:lnSpc>
                <a:spcPts val="4900"/>
              </a:lnSpc>
              <a:buNone/>
            </a:pPr>
            <a:r>
              <a:rPr lang="en-US" sz="3900" dirty="0">
                <a:solidFill>
                  <a:srgbClr val="97B8FF"/>
                </a:solidFill>
                <a:latin typeface="Sora" pitchFamily="34" charset="0"/>
                <a:ea typeface="Sora" pitchFamily="34" charset="-122"/>
                <a:cs typeface="Sora" pitchFamily="34" charset="-120"/>
              </a:rPr>
              <a:t>Architecture Approach</a:t>
            </a:r>
            <a:endParaRPr lang="en-US" sz="3900" dirty="0"/>
          </a:p>
        </p:txBody>
      </p:sp>
      <p:pic>
        <p:nvPicPr>
          <p:cNvPr id="5" name="Image 2" descr="preencoded.png"/>
          <p:cNvPicPr>
            <a:picLocks noChangeAspect="1"/>
          </p:cNvPicPr>
          <p:nvPr/>
        </p:nvPicPr>
        <p:blipFill>
          <a:blip r:embed="rId5"/>
          <a:stretch>
            <a:fillRect/>
          </a:stretch>
        </p:blipFill>
        <p:spPr>
          <a:xfrm>
            <a:off x="700564" y="1636752"/>
            <a:ext cx="500420" cy="500420"/>
          </a:xfrm>
          <a:prstGeom prst="rect">
            <a:avLst/>
          </a:prstGeom>
        </p:spPr>
      </p:pic>
      <p:sp>
        <p:nvSpPr>
          <p:cNvPr id="6" name="Text 1"/>
          <p:cNvSpPr/>
          <p:nvPr/>
        </p:nvSpPr>
        <p:spPr>
          <a:xfrm>
            <a:off x="700564" y="2337316"/>
            <a:ext cx="2502218" cy="312777"/>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pitchFamily="34" charset="0"/>
                <a:ea typeface="Sora" pitchFamily="34" charset="-122"/>
                <a:cs typeface="Sora" pitchFamily="34" charset="-120"/>
              </a:rPr>
              <a:t>User Interface</a:t>
            </a:r>
            <a:endParaRPr lang="en-US" sz="1950" dirty="0"/>
          </a:p>
        </p:txBody>
      </p:sp>
      <p:sp>
        <p:nvSpPr>
          <p:cNvPr id="7" name="Text 2"/>
          <p:cNvSpPr/>
          <p:nvPr/>
        </p:nvSpPr>
        <p:spPr>
          <a:xfrm>
            <a:off x="700564" y="2770108"/>
            <a:ext cx="7742873" cy="32015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Clinicians can upload dermatoscopic images for analysis.</a:t>
            </a:r>
            <a:endParaRPr lang="en-US" sz="1550" dirty="0"/>
          </a:p>
        </p:txBody>
      </p:sp>
      <p:pic>
        <p:nvPicPr>
          <p:cNvPr id="8" name="Image 3" descr="preencoded.png"/>
          <p:cNvPicPr>
            <a:picLocks noChangeAspect="1"/>
          </p:cNvPicPr>
          <p:nvPr/>
        </p:nvPicPr>
        <p:blipFill>
          <a:blip r:embed="rId6"/>
          <a:stretch>
            <a:fillRect/>
          </a:stretch>
        </p:blipFill>
        <p:spPr>
          <a:xfrm>
            <a:off x="700564" y="3690699"/>
            <a:ext cx="500420" cy="500420"/>
          </a:xfrm>
          <a:prstGeom prst="rect">
            <a:avLst/>
          </a:prstGeom>
        </p:spPr>
      </p:pic>
      <p:sp>
        <p:nvSpPr>
          <p:cNvPr id="9" name="Text 3"/>
          <p:cNvSpPr/>
          <p:nvPr/>
        </p:nvSpPr>
        <p:spPr>
          <a:xfrm>
            <a:off x="700564" y="4391263"/>
            <a:ext cx="3114675" cy="312777"/>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pitchFamily="34" charset="0"/>
                <a:ea typeface="Sora" pitchFamily="34" charset="-122"/>
                <a:cs typeface="Sora" pitchFamily="34" charset="-120"/>
              </a:rPr>
              <a:t>Machine Learning Model</a:t>
            </a:r>
            <a:endParaRPr lang="en-US" sz="1950" dirty="0"/>
          </a:p>
        </p:txBody>
      </p:sp>
      <p:sp>
        <p:nvSpPr>
          <p:cNvPr id="10" name="Text 4"/>
          <p:cNvSpPr/>
          <p:nvPr/>
        </p:nvSpPr>
        <p:spPr>
          <a:xfrm>
            <a:off x="700564" y="4824055"/>
            <a:ext cx="7742873" cy="32015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The trained CNN model analyzes uploaded images and generates predictions.</a:t>
            </a:r>
            <a:endParaRPr lang="en-US" sz="1550" dirty="0"/>
          </a:p>
        </p:txBody>
      </p:sp>
      <p:pic>
        <p:nvPicPr>
          <p:cNvPr id="11" name="Image 4" descr="preencoded.png"/>
          <p:cNvPicPr>
            <a:picLocks noChangeAspect="1"/>
          </p:cNvPicPr>
          <p:nvPr/>
        </p:nvPicPr>
        <p:blipFill>
          <a:blip r:embed="rId7"/>
          <a:stretch>
            <a:fillRect/>
          </a:stretch>
        </p:blipFill>
        <p:spPr>
          <a:xfrm>
            <a:off x="700564" y="5744647"/>
            <a:ext cx="500420" cy="500420"/>
          </a:xfrm>
          <a:prstGeom prst="rect">
            <a:avLst/>
          </a:prstGeom>
        </p:spPr>
      </p:pic>
      <p:sp>
        <p:nvSpPr>
          <p:cNvPr id="12" name="Text 5"/>
          <p:cNvSpPr/>
          <p:nvPr/>
        </p:nvSpPr>
        <p:spPr>
          <a:xfrm>
            <a:off x="700564" y="6445210"/>
            <a:ext cx="2629853" cy="312777"/>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pitchFamily="34" charset="0"/>
                <a:ea typeface="Sora" pitchFamily="34" charset="-122"/>
                <a:cs typeface="Sora" pitchFamily="34" charset="-120"/>
              </a:rPr>
              <a:t>Results Visualization</a:t>
            </a:r>
            <a:endParaRPr lang="en-US" sz="1950" dirty="0"/>
          </a:p>
        </p:txBody>
      </p:sp>
      <p:sp>
        <p:nvSpPr>
          <p:cNvPr id="13" name="Text 6"/>
          <p:cNvSpPr/>
          <p:nvPr/>
        </p:nvSpPr>
        <p:spPr>
          <a:xfrm>
            <a:off x="700564" y="6878003"/>
            <a:ext cx="7742873" cy="64031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The model's predictions are presented to the user in a clear and concise format, supporting informed decision-making.</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967026"/>
            <a:ext cx="6172200" cy="771525"/>
          </a:xfrm>
          <a:prstGeom prst="rect">
            <a:avLst/>
          </a:prstGeom>
          <a:noFill/>
          <a:ln/>
        </p:spPr>
        <p:txBody>
          <a:bodyPr wrap="none" lIns="0" tIns="0" rIns="0" bIns="0" rtlCol="0" anchor="t"/>
          <a:lstStyle/>
          <a:p>
            <a:pPr marL="0" indent="0">
              <a:lnSpc>
                <a:spcPts val="6050"/>
              </a:lnSpc>
              <a:buNone/>
            </a:pPr>
            <a:r>
              <a:rPr lang="en-US" sz="4850" dirty="0">
                <a:solidFill>
                  <a:srgbClr val="97B8FF"/>
                </a:solidFill>
                <a:latin typeface="Sora" pitchFamily="34" charset="0"/>
                <a:ea typeface="Sora" pitchFamily="34" charset="-122"/>
                <a:cs typeface="Sora" pitchFamily="34" charset="-120"/>
              </a:rPr>
              <a:t>Scope</a:t>
            </a:r>
            <a:endParaRPr lang="en-US" sz="4850" dirty="0"/>
          </a:p>
        </p:txBody>
      </p:sp>
      <p:sp>
        <p:nvSpPr>
          <p:cNvPr id="3" name="Shape 1"/>
          <p:cNvSpPr/>
          <p:nvPr/>
        </p:nvSpPr>
        <p:spPr>
          <a:xfrm>
            <a:off x="864037" y="2509957"/>
            <a:ext cx="555427" cy="555427"/>
          </a:xfrm>
          <a:prstGeom prst="roundRect">
            <a:avLst>
              <a:gd name="adj" fmla="val 6668"/>
            </a:avLst>
          </a:prstGeom>
          <a:solidFill>
            <a:srgbClr val="26262B"/>
          </a:solidFill>
          <a:ln/>
        </p:spPr>
      </p:sp>
      <p:sp>
        <p:nvSpPr>
          <p:cNvPr id="4" name="Text 2"/>
          <p:cNvSpPr/>
          <p:nvPr/>
        </p:nvSpPr>
        <p:spPr>
          <a:xfrm>
            <a:off x="1063347" y="2602468"/>
            <a:ext cx="156686" cy="370284"/>
          </a:xfrm>
          <a:prstGeom prst="rect">
            <a:avLst/>
          </a:prstGeom>
          <a:noFill/>
          <a:ln/>
        </p:spPr>
        <p:txBody>
          <a:bodyPr wrap="none" lIns="0" tIns="0" rIns="0" bIns="0" rtlCol="0" anchor="t"/>
          <a:lstStyle/>
          <a:p>
            <a:pPr marL="0" indent="0" algn="ctr">
              <a:lnSpc>
                <a:spcPts val="2900"/>
              </a:lnSpc>
              <a:buNone/>
            </a:pPr>
            <a:r>
              <a:rPr lang="en-US" sz="2900" dirty="0">
                <a:solidFill>
                  <a:srgbClr val="E0D6DE"/>
                </a:solidFill>
                <a:latin typeface="Sora" pitchFamily="34" charset="0"/>
                <a:ea typeface="Sora" pitchFamily="34" charset="-122"/>
                <a:cs typeface="Sora" pitchFamily="34" charset="-120"/>
              </a:rPr>
              <a:t>1</a:t>
            </a:r>
            <a:endParaRPr lang="en-US" sz="2900" dirty="0"/>
          </a:p>
        </p:txBody>
      </p:sp>
      <p:sp>
        <p:nvSpPr>
          <p:cNvPr id="5" name="Text 3"/>
          <p:cNvSpPr/>
          <p:nvPr/>
        </p:nvSpPr>
        <p:spPr>
          <a:xfrm>
            <a:off x="1666280" y="250995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0D6DE"/>
                </a:solidFill>
                <a:latin typeface="Sora" pitchFamily="34" charset="0"/>
                <a:ea typeface="Sora" pitchFamily="34" charset="-122"/>
                <a:cs typeface="Sora" pitchFamily="34" charset="-120"/>
              </a:rPr>
              <a:t>Dataset Utilization</a:t>
            </a:r>
            <a:endParaRPr lang="en-US" sz="2400" dirty="0"/>
          </a:p>
        </p:txBody>
      </p:sp>
      <p:sp>
        <p:nvSpPr>
          <p:cNvPr id="6" name="Text 4"/>
          <p:cNvSpPr/>
          <p:nvPr/>
        </p:nvSpPr>
        <p:spPr>
          <a:xfrm>
            <a:off x="1666280" y="3043833"/>
            <a:ext cx="3333988" cy="1580198"/>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The HAM10000 dataset will be used for training and testing the skin cancer classification model.</a:t>
            </a:r>
            <a:endParaRPr lang="en-US" sz="1900" dirty="0"/>
          </a:p>
        </p:txBody>
      </p:sp>
      <p:sp>
        <p:nvSpPr>
          <p:cNvPr id="7" name="Shape 5"/>
          <p:cNvSpPr/>
          <p:nvPr/>
        </p:nvSpPr>
        <p:spPr>
          <a:xfrm>
            <a:off x="5247084" y="2509957"/>
            <a:ext cx="555427" cy="555427"/>
          </a:xfrm>
          <a:prstGeom prst="roundRect">
            <a:avLst>
              <a:gd name="adj" fmla="val 6668"/>
            </a:avLst>
          </a:prstGeom>
          <a:solidFill>
            <a:srgbClr val="26262B"/>
          </a:solidFill>
          <a:ln/>
        </p:spPr>
      </p:sp>
      <p:sp>
        <p:nvSpPr>
          <p:cNvPr id="8" name="Text 6"/>
          <p:cNvSpPr/>
          <p:nvPr/>
        </p:nvSpPr>
        <p:spPr>
          <a:xfrm>
            <a:off x="5409367" y="2602468"/>
            <a:ext cx="230743" cy="370284"/>
          </a:xfrm>
          <a:prstGeom prst="rect">
            <a:avLst/>
          </a:prstGeom>
          <a:noFill/>
          <a:ln/>
        </p:spPr>
        <p:txBody>
          <a:bodyPr wrap="none" lIns="0" tIns="0" rIns="0" bIns="0" rtlCol="0" anchor="t"/>
          <a:lstStyle/>
          <a:p>
            <a:pPr marL="0" indent="0" algn="ctr">
              <a:lnSpc>
                <a:spcPts val="2900"/>
              </a:lnSpc>
              <a:buNone/>
            </a:pPr>
            <a:r>
              <a:rPr lang="en-US" sz="2900" dirty="0">
                <a:solidFill>
                  <a:srgbClr val="E0D6DE"/>
                </a:solidFill>
                <a:latin typeface="Sora" pitchFamily="34" charset="0"/>
                <a:ea typeface="Sora" pitchFamily="34" charset="-122"/>
                <a:cs typeface="Sora" pitchFamily="34" charset="-120"/>
              </a:rPr>
              <a:t>2</a:t>
            </a:r>
            <a:endParaRPr lang="en-US" sz="2900" dirty="0"/>
          </a:p>
        </p:txBody>
      </p:sp>
      <p:sp>
        <p:nvSpPr>
          <p:cNvPr id="9" name="Text 7"/>
          <p:cNvSpPr/>
          <p:nvPr/>
        </p:nvSpPr>
        <p:spPr>
          <a:xfrm>
            <a:off x="6049328" y="250995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0D6DE"/>
                </a:solidFill>
                <a:latin typeface="Sora" pitchFamily="34" charset="0"/>
                <a:ea typeface="Sora" pitchFamily="34" charset="-122"/>
                <a:cs typeface="Sora" pitchFamily="34" charset="-120"/>
              </a:rPr>
              <a:t>CNN Development</a:t>
            </a:r>
            <a:endParaRPr lang="en-US" sz="2400" dirty="0"/>
          </a:p>
        </p:txBody>
      </p:sp>
      <p:sp>
        <p:nvSpPr>
          <p:cNvPr id="10" name="Text 8"/>
          <p:cNvSpPr/>
          <p:nvPr/>
        </p:nvSpPr>
        <p:spPr>
          <a:xfrm>
            <a:off x="6049328" y="3043833"/>
            <a:ext cx="3333988" cy="1975247"/>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A convolutional neural network (CNN) will be developed using TensorFlow for accurate skin lesion classification.</a:t>
            </a:r>
            <a:endParaRPr lang="en-US" sz="1900" dirty="0"/>
          </a:p>
        </p:txBody>
      </p:sp>
      <p:sp>
        <p:nvSpPr>
          <p:cNvPr id="11" name="Shape 9"/>
          <p:cNvSpPr/>
          <p:nvPr/>
        </p:nvSpPr>
        <p:spPr>
          <a:xfrm>
            <a:off x="9630132" y="2509957"/>
            <a:ext cx="555427" cy="555427"/>
          </a:xfrm>
          <a:prstGeom prst="roundRect">
            <a:avLst>
              <a:gd name="adj" fmla="val 6668"/>
            </a:avLst>
          </a:prstGeom>
          <a:solidFill>
            <a:srgbClr val="26262B"/>
          </a:solidFill>
          <a:ln/>
        </p:spPr>
      </p:sp>
      <p:sp>
        <p:nvSpPr>
          <p:cNvPr id="12" name="Text 10"/>
          <p:cNvSpPr/>
          <p:nvPr/>
        </p:nvSpPr>
        <p:spPr>
          <a:xfrm>
            <a:off x="9793010" y="2602468"/>
            <a:ext cx="229672" cy="370284"/>
          </a:xfrm>
          <a:prstGeom prst="rect">
            <a:avLst/>
          </a:prstGeom>
          <a:noFill/>
          <a:ln/>
        </p:spPr>
        <p:txBody>
          <a:bodyPr wrap="none" lIns="0" tIns="0" rIns="0" bIns="0" rtlCol="0" anchor="t"/>
          <a:lstStyle/>
          <a:p>
            <a:pPr marL="0" indent="0" algn="ctr">
              <a:lnSpc>
                <a:spcPts val="2900"/>
              </a:lnSpc>
              <a:buNone/>
            </a:pPr>
            <a:r>
              <a:rPr lang="en-US" sz="2900" dirty="0">
                <a:solidFill>
                  <a:srgbClr val="E0D6DE"/>
                </a:solidFill>
                <a:latin typeface="Sora" pitchFamily="34" charset="0"/>
                <a:ea typeface="Sora" pitchFamily="34" charset="-122"/>
                <a:cs typeface="Sora" pitchFamily="34" charset="-120"/>
              </a:rPr>
              <a:t>3</a:t>
            </a:r>
            <a:endParaRPr lang="en-US" sz="2900" dirty="0"/>
          </a:p>
        </p:txBody>
      </p:sp>
      <p:sp>
        <p:nvSpPr>
          <p:cNvPr id="13" name="Text 11"/>
          <p:cNvSpPr/>
          <p:nvPr/>
        </p:nvSpPr>
        <p:spPr>
          <a:xfrm>
            <a:off x="10432375" y="250995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0D6DE"/>
                </a:solidFill>
                <a:latin typeface="Sora" pitchFamily="34" charset="0"/>
                <a:ea typeface="Sora" pitchFamily="34" charset="-122"/>
                <a:cs typeface="Sora" pitchFamily="34" charset="-120"/>
              </a:rPr>
              <a:t>Data Augmentation</a:t>
            </a:r>
            <a:endParaRPr lang="en-US" sz="2400" dirty="0"/>
          </a:p>
        </p:txBody>
      </p:sp>
      <p:sp>
        <p:nvSpPr>
          <p:cNvPr id="14" name="Text 12"/>
          <p:cNvSpPr/>
          <p:nvPr/>
        </p:nvSpPr>
        <p:spPr>
          <a:xfrm>
            <a:off x="10432375" y="3043833"/>
            <a:ext cx="3333988" cy="1975247"/>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Data augmentation techniques will be applied to improve model generalization and performance.</a:t>
            </a:r>
            <a:endParaRPr lang="en-US" sz="1900" dirty="0"/>
          </a:p>
        </p:txBody>
      </p:sp>
      <p:sp>
        <p:nvSpPr>
          <p:cNvPr id="15" name="Shape 13"/>
          <p:cNvSpPr/>
          <p:nvPr/>
        </p:nvSpPr>
        <p:spPr>
          <a:xfrm>
            <a:off x="864037" y="5543550"/>
            <a:ext cx="555427" cy="555427"/>
          </a:xfrm>
          <a:prstGeom prst="roundRect">
            <a:avLst>
              <a:gd name="adj" fmla="val 6668"/>
            </a:avLst>
          </a:prstGeom>
          <a:solidFill>
            <a:srgbClr val="26262B"/>
          </a:solidFill>
          <a:ln/>
        </p:spPr>
      </p:sp>
      <p:sp>
        <p:nvSpPr>
          <p:cNvPr id="16" name="Text 14"/>
          <p:cNvSpPr/>
          <p:nvPr/>
        </p:nvSpPr>
        <p:spPr>
          <a:xfrm>
            <a:off x="1020961" y="5636062"/>
            <a:ext cx="241459" cy="370284"/>
          </a:xfrm>
          <a:prstGeom prst="rect">
            <a:avLst/>
          </a:prstGeom>
          <a:noFill/>
          <a:ln/>
        </p:spPr>
        <p:txBody>
          <a:bodyPr wrap="none" lIns="0" tIns="0" rIns="0" bIns="0" rtlCol="0" anchor="t"/>
          <a:lstStyle/>
          <a:p>
            <a:pPr marL="0" indent="0" algn="ctr">
              <a:lnSpc>
                <a:spcPts val="2900"/>
              </a:lnSpc>
              <a:buNone/>
            </a:pPr>
            <a:r>
              <a:rPr lang="en-US" sz="2900" dirty="0">
                <a:solidFill>
                  <a:srgbClr val="E0D6DE"/>
                </a:solidFill>
                <a:latin typeface="Sora" pitchFamily="34" charset="0"/>
                <a:ea typeface="Sora" pitchFamily="34" charset="-122"/>
                <a:cs typeface="Sora" pitchFamily="34" charset="-120"/>
              </a:rPr>
              <a:t>4</a:t>
            </a:r>
            <a:endParaRPr lang="en-US" sz="2900" dirty="0"/>
          </a:p>
        </p:txBody>
      </p:sp>
      <p:sp>
        <p:nvSpPr>
          <p:cNvPr id="17" name="Text 15"/>
          <p:cNvSpPr/>
          <p:nvPr/>
        </p:nvSpPr>
        <p:spPr>
          <a:xfrm>
            <a:off x="1666280" y="554355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0D6DE"/>
                </a:solidFill>
                <a:latin typeface="Sora" pitchFamily="34" charset="0"/>
                <a:ea typeface="Sora" pitchFamily="34" charset="-122"/>
                <a:cs typeface="Sora" pitchFamily="34" charset="-120"/>
              </a:rPr>
              <a:t>User Interface</a:t>
            </a:r>
            <a:endParaRPr lang="en-US" sz="2400" dirty="0"/>
          </a:p>
        </p:txBody>
      </p:sp>
      <p:sp>
        <p:nvSpPr>
          <p:cNvPr id="18" name="Text 16"/>
          <p:cNvSpPr/>
          <p:nvPr/>
        </p:nvSpPr>
        <p:spPr>
          <a:xfrm>
            <a:off x="1666280" y="6077426"/>
            <a:ext cx="5525572" cy="1185148"/>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A user-friendly interface will be created for clinicians to upload images and receive real-time predictions.</a:t>
            </a:r>
            <a:endParaRPr lang="en-US" sz="1900" dirty="0"/>
          </a:p>
        </p:txBody>
      </p:sp>
      <p:sp>
        <p:nvSpPr>
          <p:cNvPr id="19" name="Shape 17"/>
          <p:cNvSpPr/>
          <p:nvPr/>
        </p:nvSpPr>
        <p:spPr>
          <a:xfrm>
            <a:off x="7438668" y="5543550"/>
            <a:ext cx="555427" cy="555427"/>
          </a:xfrm>
          <a:prstGeom prst="roundRect">
            <a:avLst>
              <a:gd name="adj" fmla="val 6668"/>
            </a:avLst>
          </a:prstGeom>
          <a:solidFill>
            <a:srgbClr val="26262B"/>
          </a:solidFill>
          <a:ln/>
        </p:spPr>
      </p:sp>
      <p:sp>
        <p:nvSpPr>
          <p:cNvPr id="20" name="Text 18"/>
          <p:cNvSpPr/>
          <p:nvPr/>
        </p:nvSpPr>
        <p:spPr>
          <a:xfrm>
            <a:off x="7599640" y="5636062"/>
            <a:ext cx="233362" cy="370284"/>
          </a:xfrm>
          <a:prstGeom prst="rect">
            <a:avLst/>
          </a:prstGeom>
          <a:noFill/>
          <a:ln/>
        </p:spPr>
        <p:txBody>
          <a:bodyPr wrap="none" lIns="0" tIns="0" rIns="0" bIns="0" rtlCol="0" anchor="t"/>
          <a:lstStyle/>
          <a:p>
            <a:pPr marL="0" indent="0" algn="ctr">
              <a:lnSpc>
                <a:spcPts val="2900"/>
              </a:lnSpc>
              <a:buNone/>
            </a:pPr>
            <a:r>
              <a:rPr lang="en-US" sz="2900" dirty="0">
                <a:solidFill>
                  <a:srgbClr val="E0D6DE"/>
                </a:solidFill>
                <a:latin typeface="Sora" pitchFamily="34" charset="0"/>
                <a:ea typeface="Sora" pitchFamily="34" charset="-122"/>
                <a:cs typeface="Sora" pitchFamily="34" charset="-120"/>
              </a:rPr>
              <a:t>5</a:t>
            </a:r>
            <a:endParaRPr lang="en-US" sz="2900" dirty="0"/>
          </a:p>
        </p:txBody>
      </p:sp>
      <p:sp>
        <p:nvSpPr>
          <p:cNvPr id="21" name="Text 19"/>
          <p:cNvSpPr/>
          <p:nvPr/>
        </p:nvSpPr>
        <p:spPr>
          <a:xfrm>
            <a:off x="8240911" y="5543550"/>
            <a:ext cx="4281726" cy="385763"/>
          </a:xfrm>
          <a:prstGeom prst="rect">
            <a:avLst/>
          </a:prstGeom>
          <a:noFill/>
          <a:ln/>
        </p:spPr>
        <p:txBody>
          <a:bodyPr wrap="none" lIns="0" tIns="0" rIns="0" bIns="0" rtlCol="0" anchor="t"/>
          <a:lstStyle/>
          <a:p>
            <a:pPr marL="0" indent="0">
              <a:lnSpc>
                <a:spcPts val="3000"/>
              </a:lnSpc>
              <a:buNone/>
            </a:pPr>
            <a:r>
              <a:rPr lang="en-US" sz="2400" dirty="0">
                <a:solidFill>
                  <a:srgbClr val="E0D6DE"/>
                </a:solidFill>
                <a:latin typeface="Sora" pitchFamily="34" charset="0"/>
                <a:ea typeface="Sora" pitchFamily="34" charset="-122"/>
                <a:cs typeface="Sora" pitchFamily="34" charset="-120"/>
              </a:rPr>
              <a:t>Validation and Deployment</a:t>
            </a:r>
            <a:endParaRPr lang="en-US" sz="2400" dirty="0"/>
          </a:p>
        </p:txBody>
      </p:sp>
      <p:sp>
        <p:nvSpPr>
          <p:cNvPr id="22" name="Text 20"/>
          <p:cNvSpPr/>
          <p:nvPr/>
        </p:nvSpPr>
        <p:spPr>
          <a:xfrm>
            <a:off x="8240911" y="6077426"/>
            <a:ext cx="5525572" cy="1185148"/>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The system will be rigorously validated and deployed to ensure accuracy and practical application in clinical settings.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1392</Words>
  <Application>Microsoft Office PowerPoint</Application>
  <PresentationFormat>Custom</PresentationFormat>
  <Paragraphs>183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Sora</vt:lpstr>
      <vt:lpstr>Calibri</vt:lpstr>
      <vt:lpstr>Noto Sans TC</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7</cp:revision>
  <dcterms:created xsi:type="dcterms:W3CDTF">2024-09-03T17:20:04Z</dcterms:created>
  <dcterms:modified xsi:type="dcterms:W3CDTF">2024-10-21T03:44:41Z</dcterms:modified>
</cp:coreProperties>
</file>